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4"/>
  </p:sldMasterIdLst>
  <p:notesMasterIdLst>
    <p:notesMasterId r:id="rId23"/>
  </p:notesMasterIdLst>
  <p:handoutMasterIdLst>
    <p:handoutMasterId r:id="rId24"/>
  </p:handoutMasterIdLst>
  <p:sldIdLst>
    <p:sldId id="306" r:id="rId5"/>
    <p:sldId id="309" r:id="rId6"/>
    <p:sldId id="259" r:id="rId7"/>
    <p:sldId id="260" r:id="rId8"/>
    <p:sldId id="261" r:id="rId9"/>
    <p:sldId id="262" r:id="rId10"/>
    <p:sldId id="263" r:id="rId11"/>
    <p:sldId id="264" r:id="rId12"/>
    <p:sldId id="265" r:id="rId13"/>
    <p:sldId id="266" r:id="rId14"/>
    <p:sldId id="267" r:id="rId15"/>
    <p:sldId id="308" r:id="rId16"/>
    <p:sldId id="268" r:id="rId17"/>
    <p:sldId id="269" r:id="rId18"/>
    <p:sldId id="270" r:id="rId19"/>
    <p:sldId id="271" r:id="rId20"/>
    <p:sldId id="272" r:id="rId21"/>
    <p:sldId id="307" r:id="rId2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626"/>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autoAdjust="0"/>
    <p:restoredTop sz="58451"/>
  </p:normalViewPr>
  <p:slideViewPr>
    <p:cSldViewPr snapToGrid="0" snapToObjects="1">
      <p:cViewPr varScale="1">
        <p:scale>
          <a:sx n="92" d="100"/>
          <a:sy n="92" d="100"/>
        </p:scale>
        <p:origin x="2672" y="17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71" d="100"/>
          <a:sy n="171" d="100"/>
        </p:scale>
        <p:origin x="65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27B51-57A6-844B-9DA7-683C5F8607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BA62AA-0342-CF43-B481-DA114DAADB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A335CD-1F04-BE47-B798-E7E5B302FEE2}" type="datetimeFigureOut">
              <a:rPr lang="en-US" smtClean="0"/>
              <a:t>10/22/22</a:t>
            </a:fld>
            <a:endParaRPr lang="en-US"/>
          </a:p>
        </p:txBody>
      </p:sp>
      <p:sp>
        <p:nvSpPr>
          <p:cNvPr id="4" name="Footer Placeholder 3">
            <a:extLst>
              <a:ext uri="{FF2B5EF4-FFF2-40B4-BE49-F238E27FC236}">
                <a16:creationId xmlns:a16="http://schemas.microsoft.com/office/drawing/2014/main" id="{D8E65384-F942-4A49-B542-FADCC09BE0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0E53E6-90B7-1543-B38F-5BA5C6BC36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C9C213-2A45-3B47-88D6-254185129B62}" type="slidenum">
              <a:rPr lang="en-US" smtClean="0"/>
              <a:t>‹#›</a:t>
            </a:fld>
            <a:endParaRPr lang="en-US"/>
          </a:p>
        </p:txBody>
      </p:sp>
    </p:spTree>
    <p:extLst>
      <p:ext uri="{BB962C8B-B14F-4D97-AF65-F5344CB8AC3E}">
        <p14:creationId xmlns:p14="http://schemas.microsoft.com/office/powerpoint/2010/main" val="3954518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5B07A-87A9-CF40-86D9-D2F6BB28DC45}" type="datetimeFigureOut">
              <a:rPr lang="en-US" smtClean="0"/>
              <a:t>10/22/22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0A316-D1E1-9745-B24E-D11400EED8A1}" type="slidenum">
              <a:rPr lang="en-US" smtClean="0"/>
              <a:t>‹#›</a:t>
            </a:fld>
            <a:endParaRPr lang="en-US"/>
          </a:p>
        </p:txBody>
      </p:sp>
    </p:spTree>
    <p:extLst>
      <p:ext uri="{BB962C8B-B14F-4D97-AF65-F5344CB8AC3E}">
        <p14:creationId xmlns:p14="http://schemas.microsoft.com/office/powerpoint/2010/main" val="65416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 I’m Mike Lynch, and I work at the Sydney Informatics Hub. Our team provides support, training and expertise in statistics, data science, software engineering, bioinformatics and high performance computing – ranging from hour-long consultations to extended projects. Our bioinformatics team are participants in the Australian </a:t>
            </a:r>
            <a:r>
              <a:rPr lang="en-US" dirty="0" err="1"/>
              <a:t>BioCommons</a:t>
            </a:r>
            <a:r>
              <a:rPr lang="en-US" dirty="0"/>
              <a:t>, and we’re also providing data science and software engineering skills to the ATAP and </a:t>
            </a:r>
            <a:r>
              <a:rPr lang="en-US" dirty="0" err="1"/>
              <a:t>LDaCa</a:t>
            </a:r>
            <a:r>
              <a:rPr lang="en-US" dirty="0"/>
              <a:t> projects which are building text analytics platforms and the </a:t>
            </a:r>
            <a:r>
              <a:rPr lang="en-US" dirty="0" err="1"/>
              <a:t>infrastucture</a:t>
            </a:r>
            <a:r>
              <a:rPr lang="en-US" dirty="0"/>
              <a:t> for a linguistic data commons.</a:t>
            </a:r>
          </a:p>
          <a:p>
            <a:endParaRPr lang="en-US" dirty="0"/>
          </a:p>
          <a:p>
            <a:r>
              <a:rPr lang="en-US" dirty="0"/>
              <a:t>My background is in software engineering, I’ve worked in research support from a lot of different angles – in a faculty, as part of a research office, and in </a:t>
            </a:r>
            <a:r>
              <a:rPr lang="en-US" dirty="0" err="1"/>
              <a:t>specialised</a:t>
            </a:r>
            <a:r>
              <a:rPr lang="en-US" dirty="0"/>
              <a:t> </a:t>
            </a:r>
            <a:r>
              <a:rPr lang="en-US" dirty="0" err="1"/>
              <a:t>eResearch</a:t>
            </a:r>
            <a:r>
              <a:rPr lang="en-US" dirty="0"/>
              <a:t> and infrastructure teams.</a:t>
            </a:r>
          </a:p>
          <a:p>
            <a:endParaRPr lang="en-US" dirty="0"/>
          </a:p>
          <a:p>
            <a:r>
              <a:rPr lang="en-US" dirty="0"/>
              <a:t>I was also on the </a:t>
            </a:r>
            <a:r>
              <a:rPr lang="en-US" dirty="0" err="1"/>
              <a:t>organising</a:t>
            </a:r>
            <a:r>
              <a:rPr lang="en-US" dirty="0"/>
              <a:t> committee of the Research Software Engineering Asia Australia Unconference in September.</a:t>
            </a:r>
          </a:p>
        </p:txBody>
      </p:sp>
      <p:sp>
        <p:nvSpPr>
          <p:cNvPr id="4" name="Slide Number Placeholder 3"/>
          <p:cNvSpPr>
            <a:spLocks noGrp="1"/>
          </p:cNvSpPr>
          <p:nvPr>
            <p:ph type="sldNum" sz="quarter" idx="5"/>
          </p:nvPr>
        </p:nvSpPr>
        <p:spPr/>
        <p:txBody>
          <a:bodyPr/>
          <a:lstStyle/>
          <a:p>
            <a:fld id="{BCA0A316-D1E1-9745-B24E-D11400EED8A1}" type="slidenum">
              <a:rPr lang="en-US" smtClean="0"/>
              <a:t>2</a:t>
            </a:fld>
            <a:endParaRPr lang="en-US"/>
          </a:p>
        </p:txBody>
      </p:sp>
    </p:spTree>
    <p:extLst>
      <p:ext uri="{BB962C8B-B14F-4D97-AF65-F5344CB8AC3E}">
        <p14:creationId xmlns:p14="http://schemas.microsoft.com/office/powerpoint/2010/main" val="183959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separate Python environments is not a new idea, and one of the problems in this space is that there have been a lot of different ways to manage the dependencies of a Python project, but platforms like </a:t>
            </a:r>
            <a:r>
              <a:rPr lang="en-US" dirty="0" err="1"/>
              <a:t>Conda</a:t>
            </a:r>
            <a:r>
              <a:rPr lang="en-US" dirty="0"/>
              <a:t>, which also provide development environments and libraries of pre-compiled packages, are more or less standard practice now.</a:t>
            </a:r>
          </a:p>
          <a:p>
            <a:endParaRPr lang="en-US" dirty="0"/>
          </a:p>
          <a:p>
            <a:r>
              <a:rPr lang="en-US" dirty="0"/>
              <a:t>They can't, unfortunately, avoid having to untangle dependency problems, but they can at least stop your dependencies interfering with one another.</a:t>
            </a:r>
          </a:p>
          <a:p>
            <a:endParaRPr lang="en-US" dirty="0"/>
          </a:p>
          <a:p>
            <a:r>
              <a:rPr lang="en-US" dirty="0" err="1"/>
              <a:t>renv</a:t>
            </a:r>
            <a:r>
              <a:rPr lang="en-US" dirty="0"/>
              <a:t> provides R coders with the same ability to snapshot a project’s dependencies, capture them, and then replay them</a:t>
            </a:r>
          </a:p>
          <a:p>
            <a:endParaRPr lang="en-US" dirty="0"/>
          </a:p>
        </p:txBody>
      </p:sp>
      <p:sp>
        <p:nvSpPr>
          <p:cNvPr id="4" name="Slide Number Placeholder 3"/>
          <p:cNvSpPr>
            <a:spLocks noGrp="1"/>
          </p:cNvSpPr>
          <p:nvPr>
            <p:ph type="sldNum" sz="quarter" idx="5"/>
          </p:nvPr>
        </p:nvSpPr>
        <p:spPr/>
        <p:txBody>
          <a:bodyPr/>
          <a:lstStyle/>
          <a:p>
            <a:fld id="{BCA0A316-D1E1-9745-B24E-D11400EED8A1}" type="slidenum">
              <a:rPr lang="en-US" smtClean="0"/>
              <a:t>11</a:t>
            </a:fld>
            <a:endParaRPr lang="en-US"/>
          </a:p>
        </p:txBody>
      </p:sp>
    </p:spTree>
    <p:extLst>
      <p:ext uri="{BB962C8B-B14F-4D97-AF65-F5344CB8AC3E}">
        <p14:creationId xmlns:p14="http://schemas.microsoft.com/office/powerpoint/2010/main" val="331893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kind of guardrail is static analysis: tools which check your code without running it. Formatters like black for Python or styler for R will enforce a particular style on your code – which frees you from having to worry or argue about it.</a:t>
            </a:r>
          </a:p>
          <a:p>
            <a:endParaRPr lang="en-US" dirty="0"/>
          </a:p>
          <a:p>
            <a:r>
              <a:rPr lang="en-US" dirty="0"/>
              <a:t>Linters, like flake8 or </a:t>
            </a:r>
            <a:r>
              <a:rPr lang="en-US" dirty="0" err="1"/>
              <a:t>lintr</a:t>
            </a:r>
            <a:r>
              <a:rPr lang="en-US" dirty="0"/>
              <a:t>, check for certain classes of error, such as libraries which are imported but not used, variables which are used before you’ve assigned anything to them. These are small things and often wouldn’t matter, and cleaning them up can seem like a fuss, but once you’re used to tools like this, you miss them when they’re gone.</a:t>
            </a:r>
          </a:p>
          <a:p>
            <a:endParaRPr lang="en-US" dirty="0"/>
          </a:p>
          <a:p>
            <a:r>
              <a:rPr lang="en-US" dirty="0"/>
              <a:t>Most modern programming environments have integration for these tools, and you can also make them part of your source control workflow, so they are run automatically when you commit a change: pre-commit is a useful utility which can run static checkers for multiple languages in the same project.</a:t>
            </a:r>
          </a:p>
        </p:txBody>
      </p:sp>
      <p:sp>
        <p:nvSpPr>
          <p:cNvPr id="4" name="Slide Number Placeholder 3"/>
          <p:cNvSpPr>
            <a:spLocks noGrp="1"/>
          </p:cNvSpPr>
          <p:nvPr>
            <p:ph type="sldNum" sz="quarter" idx="5"/>
          </p:nvPr>
        </p:nvSpPr>
        <p:spPr/>
        <p:txBody>
          <a:bodyPr/>
          <a:lstStyle/>
          <a:p>
            <a:fld id="{BCA0A316-D1E1-9745-B24E-D11400EED8A1}" type="slidenum">
              <a:rPr lang="en-US" smtClean="0"/>
              <a:t>12</a:t>
            </a:fld>
            <a:endParaRPr lang="en-US"/>
          </a:p>
        </p:txBody>
      </p:sp>
    </p:spTree>
    <p:extLst>
      <p:ext uri="{BB962C8B-B14F-4D97-AF65-F5344CB8AC3E}">
        <p14:creationId xmlns:p14="http://schemas.microsoft.com/office/powerpoint/2010/main" val="375879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is perhaps the best example of a software system which the rest of the world thinks you have to be a wizard to be able to use, and which wizards themselves can't use. It's very useful, it's become the industry standard, it's a basic requirement for collaborating on most open-source projects, and all of us have gotten into a horrible mess with it.</a:t>
            </a:r>
          </a:p>
          <a:p>
            <a:endParaRPr lang="en-US" dirty="0"/>
          </a:p>
          <a:p>
            <a:r>
              <a:rPr lang="en-US" dirty="0"/>
              <a:t>Talking in detail about this is a bit beyond the scope of this talk, but I’ve got a link to an article called “What’s Wrong with Git: a Conceptual Design Analysis” if you’re interested.</a:t>
            </a:r>
          </a:p>
          <a:p>
            <a:endParaRPr lang="en-US" dirty="0"/>
          </a:p>
          <a:p>
            <a:r>
              <a:rPr lang="en-US" dirty="0"/>
              <a:t>Git is the classic case of a tool which its users have invested so much time and emotion into learning that they can be either defensive, or actively hostile, to people who haven’t made the same investment.</a:t>
            </a:r>
          </a:p>
          <a:p>
            <a:endParaRPr lang="en-US" dirty="0"/>
          </a:p>
          <a:p>
            <a:r>
              <a:rPr lang="en-US" dirty="0"/>
              <a:t>The good news about git is that it's increasingly integrated into development environments. Most IDEs and platforms like RStudio support git out of the box. And there are plenty of GUI clients which provide an easier way to use it. And these options are not for novices – they’re for users at all levels.</a:t>
            </a:r>
          </a:p>
          <a:p>
            <a:endParaRPr lang="en-US" dirty="0"/>
          </a:p>
        </p:txBody>
      </p:sp>
      <p:sp>
        <p:nvSpPr>
          <p:cNvPr id="4" name="Slide Number Placeholder 3"/>
          <p:cNvSpPr>
            <a:spLocks noGrp="1"/>
          </p:cNvSpPr>
          <p:nvPr>
            <p:ph type="sldNum" sz="quarter" idx="5"/>
          </p:nvPr>
        </p:nvSpPr>
        <p:spPr/>
        <p:txBody>
          <a:bodyPr/>
          <a:lstStyle/>
          <a:p>
            <a:fld id="{BCA0A316-D1E1-9745-B24E-D11400EED8A1}" type="slidenum">
              <a:rPr lang="en-US" smtClean="0"/>
              <a:t>13</a:t>
            </a:fld>
            <a:endParaRPr lang="en-US"/>
          </a:p>
        </p:txBody>
      </p:sp>
    </p:spTree>
    <p:extLst>
      <p:ext uri="{BB962C8B-B14F-4D97-AF65-F5344CB8AC3E}">
        <p14:creationId xmlns:p14="http://schemas.microsoft.com/office/powerpoint/2010/main" val="394886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associate software reliability engineering and </a:t>
            </a:r>
            <a:r>
              <a:rPr lang="en-US" dirty="0" err="1"/>
              <a:t>devops</a:t>
            </a:r>
            <a:r>
              <a:rPr lang="en-US" dirty="0"/>
              <a:t> with enterprise systems and web-scale platforms, when many of the tools we work on have much smaller user bases.</a:t>
            </a:r>
          </a:p>
          <a:p>
            <a:endParaRPr lang="en-US" dirty="0"/>
          </a:p>
          <a:p>
            <a:r>
              <a:rPr lang="en-US" dirty="0"/>
              <a:t>But one of the good things about </a:t>
            </a:r>
            <a:r>
              <a:rPr lang="en-US" dirty="0" err="1"/>
              <a:t>devops</a:t>
            </a:r>
            <a:r>
              <a:rPr lang="en-US" dirty="0"/>
              <a:t> is that the tools sort of scale - from a developer's laptop to a cloud deployment.</a:t>
            </a:r>
          </a:p>
          <a:p>
            <a:endParaRPr lang="en-US" dirty="0"/>
          </a:p>
          <a:p>
            <a:r>
              <a:rPr lang="en-US" dirty="0"/>
              <a:t>A very common problem in the research domain is an app which might be on an old technology stack but which still has an active user base and needs to be kept alive: but from an IT department's point of view is a liability.</a:t>
            </a:r>
          </a:p>
          <a:p>
            <a:endParaRPr lang="en-US" dirty="0"/>
          </a:p>
          <a:p>
            <a:r>
              <a:rPr lang="en-US" dirty="0"/>
              <a:t>Docker provides a way to wrap these up and make them easier to test and maintain. This is work which requires some investment, but it can be the difference between 'that server or VM in the corner who no-one knows how to fix' and something you</a:t>
            </a:r>
          </a:p>
          <a:p>
            <a:r>
              <a:rPr lang="en-US" dirty="0"/>
              <a:t>can spin up on your laptop to debug.</a:t>
            </a:r>
          </a:p>
          <a:p>
            <a:endParaRPr lang="en-US" dirty="0"/>
          </a:p>
          <a:p>
            <a:r>
              <a:rPr lang="en-US" dirty="0"/>
              <a:t>And Docker can be used to deliver applications to users. An app which used to need a server in the 90s might now be better distributed as a local web app in a docker container.</a:t>
            </a:r>
          </a:p>
          <a:p>
            <a:endParaRPr lang="en-US" dirty="0"/>
          </a:p>
          <a:p>
            <a:r>
              <a:rPr lang="en-US" dirty="0"/>
              <a:t>Bioinformatics is making use of pipelining technologies like Airflow and </a:t>
            </a:r>
            <a:r>
              <a:rPr lang="en-US" dirty="0" err="1"/>
              <a:t>Nextflow</a:t>
            </a:r>
            <a:r>
              <a:rPr lang="en-US" dirty="0"/>
              <a:t> – some of these are native to the research space, but others were developed in industry. There’s a lot of opportunity here to take tooling developed for one domain and use it to run other sorts of computational pipelines, such as machine learning.</a:t>
            </a:r>
          </a:p>
        </p:txBody>
      </p:sp>
      <p:sp>
        <p:nvSpPr>
          <p:cNvPr id="4" name="Slide Number Placeholder 3"/>
          <p:cNvSpPr>
            <a:spLocks noGrp="1"/>
          </p:cNvSpPr>
          <p:nvPr>
            <p:ph type="sldNum" sz="quarter" idx="5"/>
          </p:nvPr>
        </p:nvSpPr>
        <p:spPr/>
        <p:txBody>
          <a:bodyPr/>
          <a:lstStyle/>
          <a:p>
            <a:fld id="{BCA0A316-D1E1-9745-B24E-D11400EED8A1}" type="slidenum">
              <a:rPr lang="en-US" smtClean="0"/>
              <a:t>14</a:t>
            </a:fld>
            <a:endParaRPr lang="en-US"/>
          </a:p>
        </p:txBody>
      </p:sp>
    </p:spTree>
    <p:extLst>
      <p:ext uri="{BB962C8B-B14F-4D97-AF65-F5344CB8AC3E}">
        <p14:creationId xmlns:p14="http://schemas.microsoft.com/office/powerpoint/2010/main" val="2442155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 want to finish by returning to something important than tools, which is culture. Why do programmers so often use the language of disgust to talk about code, especially their own?</a:t>
            </a:r>
          </a:p>
          <a:p>
            <a:endParaRPr lang="en-US" dirty="0"/>
          </a:p>
          <a:p>
            <a:r>
              <a:rPr lang="en-US" dirty="0"/>
              <a:t>I’m a bit evangelical about </a:t>
            </a:r>
            <a:r>
              <a:rPr lang="en-US" dirty="0" err="1"/>
              <a:t>Felienne</a:t>
            </a:r>
            <a:r>
              <a:rPr lang="en-US" dirty="0"/>
              <a:t> Herman’s book The Programmer's Brain, which takes a cognitive approach to how we read and write code. </a:t>
            </a:r>
          </a:p>
          <a:p>
            <a:endParaRPr lang="en-US" dirty="0"/>
          </a:p>
          <a:p>
            <a:r>
              <a:rPr lang="en-US" dirty="0"/>
              <a:t>She starts the book by talking about confusion. Confusion is an essential part of programming. When we're reading a codebase - someone else’s, or our own from a few years or months ago - we get confused, which is an uncomfortable place to be.</a:t>
            </a:r>
          </a:p>
          <a:p>
            <a:endParaRPr lang="en-US" dirty="0"/>
          </a:p>
          <a:p>
            <a:r>
              <a:rPr lang="en-US" dirty="0"/>
              <a:t>Reading someone else's code is a peculiar form of psychological intimacy – you need to form a mental model of how this code works, and if that mental model isn't like the ones you are used to forming, this is also uncomfortable.</a:t>
            </a:r>
          </a:p>
          <a:p>
            <a:endParaRPr lang="en-US" dirty="0"/>
          </a:p>
          <a:p>
            <a:r>
              <a:rPr lang="en-US" dirty="0"/>
              <a:t>So programmers often use visceral language to talk about these feelings.</a:t>
            </a:r>
          </a:p>
          <a:p>
            <a:endParaRPr lang="en-US" dirty="0"/>
          </a:p>
          <a:p>
            <a:r>
              <a:rPr lang="en-US" dirty="0"/>
              <a:t>It's also common for IT professionals to talk like this about research tools and languages which they're not familiar with. People whose experience has been with mainstream programming paradigms often have this reaction to R, despite R being a really important and useful tool for data science which comes from a different family of programming languages.</a:t>
            </a:r>
          </a:p>
          <a:p>
            <a:endParaRPr lang="en-US" dirty="0"/>
          </a:p>
          <a:p>
            <a:r>
              <a:rPr lang="en-US" dirty="0"/>
              <a:t>This is not professional, and it’s another form of gatekeeping: that some ways of using a computer aren’t real programming</a:t>
            </a:r>
          </a:p>
        </p:txBody>
      </p:sp>
      <p:sp>
        <p:nvSpPr>
          <p:cNvPr id="4" name="Slide Number Placeholder 3"/>
          <p:cNvSpPr>
            <a:spLocks noGrp="1"/>
          </p:cNvSpPr>
          <p:nvPr>
            <p:ph type="sldNum" sz="quarter" idx="5"/>
          </p:nvPr>
        </p:nvSpPr>
        <p:spPr/>
        <p:txBody>
          <a:bodyPr/>
          <a:lstStyle/>
          <a:p>
            <a:fld id="{BCA0A316-D1E1-9745-B24E-D11400EED8A1}" type="slidenum">
              <a:rPr lang="en-US" smtClean="0"/>
              <a:t>15</a:t>
            </a:fld>
            <a:endParaRPr lang="en-US"/>
          </a:p>
        </p:txBody>
      </p:sp>
    </p:spTree>
    <p:extLst>
      <p:ext uri="{BB962C8B-B14F-4D97-AF65-F5344CB8AC3E}">
        <p14:creationId xmlns:p14="http://schemas.microsoft.com/office/powerpoint/2010/main" val="341596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is why code review can be so intimidating. As a practice it's probably one of the best things you can do to improve your work, and platforms like GitHub provide really approachable support for it, but it's intimidating. It makes you vulnerable, in a cultural space where we’ve spent decades using gatekeeping, and the sorts of visceral language I've just talked about, to dismiss languages or techniques we don't like or don’t fully understand.</a:t>
            </a:r>
          </a:p>
          <a:p>
            <a:endParaRPr lang="en-US" dirty="0"/>
          </a:p>
          <a:p>
            <a:r>
              <a:rPr lang="en-US" dirty="0"/>
              <a:t>Code review is also hard when you're in a small team, and it's hard to budget time for.</a:t>
            </a:r>
          </a:p>
          <a:p>
            <a:endParaRPr lang="en-US" dirty="0"/>
          </a:p>
          <a:p>
            <a:r>
              <a:rPr lang="en-US" dirty="0"/>
              <a:t>One way to make it easier is to frame it as collaboration, rather than an exercise in criticism, and to lead with the parts you want help with. And this is a situation where it’s on the more experienced members of a team to create a comfortable space for those without a software engineering background.</a:t>
            </a:r>
          </a:p>
        </p:txBody>
      </p:sp>
      <p:sp>
        <p:nvSpPr>
          <p:cNvPr id="4" name="Slide Number Placeholder 3"/>
          <p:cNvSpPr>
            <a:spLocks noGrp="1"/>
          </p:cNvSpPr>
          <p:nvPr>
            <p:ph type="sldNum" sz="quarter" idx="5"/>
          </p:nvPr>
        </p:nvSpPr>
        <p:spPr/>
        <p:txBody>
          <a:bodyPr/>
          <a:lstStyle/>
          <a:p>
            <a:fld id="{BCA0A316-D1E1-9745-B24E-D11400EED8A1}" type="slidenum">
              <a:rPr lang="en-US" smtClean="0"/>
              <a:t>16</a:t>
            </a:fld>
            <a:endParaRPr lang="en-US"/>
          </a:p>
        </p:txBody>
      </p:sp>
    </p:spTree>
    <p:extLst>
      <p:ext uri="{BB962C8B-B14F-4D97-AF65-F5344CB8AC3E}">
        <p14:creationId xmlns:p14="http://schemas.microsoft.com/office/powerpoint/2010/main" val="2956717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already mentioned the Research Software Engineering Unconference in September: this bought together researchers who code and IT professionals in a way which was really inspiring. A lot of coders working in this space are somewhat isolated, and we are hoping to keep the community-building momentum going.</a:t>
            </a:r>
          </a:p>
          <a:p>
            <a:endParaRPr lang="en-US" dirty="0"/>
          </a:p>
          <a:p>
            <a:r>
              <a:rPr lang="en-US" dirty="0"/>
              <a:t>One of the keynotes mentioned that the NumPy community have a newcomers hour to make it easier for people who aren't software engineers or "real programmers” to contribute to the codebase - this is a fantastic idea for open source communities. </a:t>
            </a:r>
          </a:p>
        </p:txBody>
      </p:sp>
      <p:sp>
        <p:nvSpPr>
          <p:cNvPr id="4" name="Slide Number Placeholder 3"/>
          <p:cNvSpPr>
            <a:spLocks noGrp="1"/>
          </p:cNvSpPr>
          <p:nvPr>
            <p:ph type="sldNum" sz="quarter" idx="5"/>
          </p:nvPr>
        </p:nvSpPr>
        <p:spPr/>
        <p:txBody>
          <a:bodyPr/>
          <a:lstStyle/>
          <a:p>
            <a:fld id="{BCA0A316-D1E1-9745-B24E-D11400EED8A1}" type="slidenum">
              <a:rPr lang="en-US" smtClean="0"/>
              <a:t>17</a:t>
            </a:fld>
            <a:endParaRPr lang="en-US"/>
          </a:p>
        </p:txBody>
      </p:sp>
    </p:spTree>
    <p:extLst>
      <p:ext uri="{BB962C8B-B14F-4D97-AF65-F5344CB8AC3E}">
        <p14:creationId xmlns:p14="http://schemas.microsoft.com/office/powerpoint/2010/main" val="2923536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collected links to the tools I’ve mentioned on the URL here, or you can use the QR code.</a:t>
            </a:r>
          </a:p>
          <a:p>
            <a:endParaRPr lang="en-US" dirty="0"/>
          </a:p>
          <a:p>
            <a:r>
              <a:rPr lang="en-US" dirty="0"/>
              <a:t>If the idea of helping researchers improve their digital skills appeals to you, we’re currently recruiting a Data Science Trainer for a fixed term role – there’s a link on the page I’ve given there.</a:t>
            </a:r>
          </a:p>
          <a:p>
            <a:endParaRPr lang="en-US" dirty="0"/>
          </a:p>
          <a:p>
            <a:r>
              <a:rPr lang="en-US" dirty="0"/>
              <a:t>Thanks for your time.</a:t>
            </a:r>
          </a:p>
        </p:txBody>
      </p:sp>
      <p:sp>
        <p:nvSpPr>
          <p:cNvPr id="4" name="Slide Number Placeholder 3"/>
          <p:cNvSpPr>
            <a:spLocks noGrp="1"/>
          </p:cNvSpPr>
          <p:nvPr>
            <p:ph type="sldNum" sz="quarter" idx="5"/>
          </p:nvPr>
        </p:nvSpPr>
        <p:spPr/>
        <p:txBody>
          <a:bodyPr/>
          <a:lstStyle/>
          <a:p>
            <a:fld id="{BCA0A316-D1E1-9745-B24E-D11400EED8A1}" type="slidenum">
              <a:rPr lang="en-US" smtClean="0"/>
              <a:t>18</a:t>
            </a:fld>
            <a:endParaRPr lang="en-US"/>
          </a:p>
        </p:txBody>
      </p:sp>
    </p:spTree>
    <p:extLst>
      <p:ext uri="{BB962C8B-B14F-4D97-AF65-F5344CB8AC3E}">
        <p14:creationId xmlns:p14="http://schemas.microsoft.com/office/powerpoint/2010/main" val="380530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I’m going to talk about how we talk about research software and the people who write it and support it. There will be a bit of technical stuff, but mostly I’m going to talk about feelings.</a:t>
            </a:r>
          </a:p>
          <a:p>
            <a:endParaRPr lang="en-US" dirty="0"/>
          </a:p>
          <a:p>
            <a:r>
              <a:rPr lang="en-US" dirty="0"/>
              <a:t>One of the great things about the RSE community, and about working in research software, is the people I get to work with – these are really talented folks, whether they’re researchers themselves or specialists who collaborate researchers, building tools and platforms which enable </a:t>
            </a:r>
            <a:r>
              <a:rPr lang="en-US" dirty="0" err="1"/>
              <a:t>reseachers</a:t>
            </a:r>
            <a:r>
              <a:rPr lang="en-US" dirty="0"/>
              <a:t> to do amazing things.</a:t>
            </a:r>
          </a:p>
          <a:p>
            <a:endParaRPr lang="en-US" dirty="0"/>
          </a:p>
          <a:p>
            <a:r>
              <a:rPr lang="en-US" dirty="0"/>
              <a:t>But when they talked about their code, there’s this thing they do where they dismiss it – they call it “my janky code” or worse, as if it’s something that gets the job done, but is somehow lacking, or not quite the real deal.</a:t>
            </a:r>
          </a:p>
          <a:p>
            <a:endParaRPr lang="en-US" dirty="0"/>
          </a:p>
          <a:p>
            <a:r>
              <a:rPr lang="en-US" dirty="0"/>
              <a:t>The working title for this talk was was "abject-oriented software”, which I thought was a joke that was maybe too niche, but couldn’t let go of.</a:t>
            </a:r>
          </a:p>
          <a:p>
            <a:endParaRPr lang="en-US" dirty="0"/>
          </a:p>
        </p:txBody>
      </p:sp>
      <p:sp>
        <p:nvSpPr>
          <p:cNvPr id="4" name="Slide Number Placeholder 3"/>
          <p:cNvSpPr>
            <a:spLocks noGrp="1"/>
          </p:cNvSpPr>
          <p:nvPr>
            <p:ph type="sldNum" sz="quarter" idx="5"/>
          </p:nvPr>
        </p:nvSpPr>
        <p:spPr/>
        <p:txBody>
          <a:bodyPr/>
          <a:lstStyle/>
          <a:p>
            <a:fld id="{BCA0A316-D1E1-9745-B24E-D11400EED8A1}" type="slidenum">
              <a:rPr lang="en-US" smtClean="0"/>
              <a:t>3</a:t>
            </a:fld>
            <a:endParaRPr lang="en-US"/>
          </a:p>
        </p:txBody>
      </p:sp>
    </p:spTree>
    <p:extLst>
      <p:ext uri="{BB962C8B-B14F-4D97-AF65-F5344CB8AC3E}">
        <p14:creationId xmlns:p14="http://schemas.microsoft.com/office/powerpoint/2010/main" val="358871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you here – and this might be a problem for building a community around the idea of RSEs, is  "I'm not a software engineer". </a:t>
            </a:r>
          </a:p>
          <a:p>
            <a:endParaRPr lang="en-US" dirty="0"/>
          </a:p>
          <a:p>
            <a:r>
              <a:rPr lang="en-US" dirty="0"/>
              <a:t>Now, there are a bunch of things which they're implying by this, apart from what their job title is. Like me, they might not have formal qualifications in software engineering (I did Arts/Law : I’ve worked with people I call “engineer engineers”, who made helicopters fly, so don’t feel like an engineer compared to that).</a:t>
            </a:r>
          </a:p>
          <a:p>
            <a:endParaRPr lang="en-US" dirty="0"/>
          </a:p>
          <a:p>
            <a:r>
              <a:rPr lang="en-US" dirty="0"/>
              <a:t>Or they have a research career, and that's their professional identity. Or a data scientist, or </a:t>
            </a:r>
            <a:r>
              <a:rPr lang="en-US" dirty="0" err="1"/>
              <a:t>bioinformaticion</a:t>
            </a:r>
            <a:r>
              <a:rPr lang="en-US" dirty="0"/>
              <a:t>, or statistician.</a:t>
            </a:r>
          </a:p>
          <a:p>
            <a:endParaRPr lang="en-US" dirty="0"/>
          </a:p>
          <a:p>
            <a:r>
              <a:rPr lang="en-US" dirty="0"/>
              <a:t>They might also be trying to avoid some of the negative associations which software engineering has: They can do things without the </a:t>
            </a:r>
            <a:r>
              <a:rPr lang="en-US" dirty="0" err="1"/>
              <a:t>bureacratic</a:t>
            </a:r>
            <a:r>
              <a:rPr lang="en-US" dirty="0"/>
              <a:t> overhead of having to raise a ticket, or negotiating through all the hurdles of enterprise IT.</a:t>
            </a:r>
          </a:p>
        </p:txBody>
      </p:sp>
      <p:sp>
        <p:nvSpPr>
          <p:cNvPr id="4" name="Slide Number Placeholder 3"/>
          <p:cNvSpPr>
            <a:spLocks noGrp="1"/>
          </p:cNvSpPr>
          <p:nvPr>
            <p:ph type="sldNum" sz="quarter" idx="5"/>
          </p:nvPr>
        </p:nvSpPr>
        <p:spPr/>
        <p:txBody>
          <a:bodyPr/>
          <a:lstStyle/>
          <a:p>
            <a:fld id="{BCA0A316-D1E1-9745-B24E-D11400EED8A1}" type="slidenum">
              <a:rPr lang="en-US" smtClean="0"/>
              <a:t>4</a:t>
            </a:fld>
            <a:endParaRPr lang="en-US"/>
          </a:p>
        </p:txBody>
      </p:sp>
    </p:spTree>
    <p:extLst>
      <p:ext uri="{BB962C8B-B14F-4D97-AF65-F5344CB8AC3E}">
        <p14:creationId xmlns:p14="http://schemas.microsoft.com/office/powerpoint/2010/main" val="383666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is the sort of gatekeeping which the IT industry has been doing to itself for years. The title of this talk is a reference to a book from the 80s  called "Real Men Don't Eat Quiche" - that book was an ironic parody, it wasn't</a:t>
            </a:r>
          </a:p>
          <a:p>
            <a:r>
              <a:rPr lang="en-US" dirty="0"/>
              <a:t>a literal piece of toxic masculinity, but it was an idea that struck a kind of nerve, and people would make jokes about “real programmers”, the sort of jokes which aren’t really jokes. Real programmers write in C, they don't use scripting languages. They do their own memory management. Moving forward to the 90s, they don't do web development. They don't use GUIS. They don't code in some fancy IDE, they use vim.</a:t>
            </a:r>
          </a:p>
          <a:p>
            <a:endParaRPr lang="en-US" dirty="0"/>
          </a:p>
          <a:p>
            <a:r>
              <a:rPr lang="en-US" dirty="0"/>
              <a:t>This is juvenile stuff, but unfortunately, it's still going on within the tech community.</a:t>
            </a:r>
          </a:p>
          <a:p>
            <a:endParaRPr lang="en-US" dirty="0"/>
          </a:p>
          <a:p>
            <a:r>
              <a:rPr lang="en-US" dirty="0"/>
              <a:t>It can also happen within the research support community, especially when people from the IT side of the house are talking about the languages and platforms which research software uses. I'll come back to that point later.</a:t>
            </a:r>
          </a:p>
          <a:p>
            <a:endParaRPr lang="en-US" dirty="0"/>
          </a:p>
        </p:txBody>
      </p:sp>
      <p:sp>
        <p:nvSpPr>
          <p:cNvPr id="4" name="Slide Number Placeholder 3"/>
          <p:cNvSpPr>
            <a:spLocks noGrp="1"/>
          </p:cNvSpPr>
          <p:nvPr>
            <p:ph type="sldNum" sz="quarter" idx="5"/>
          </p:nvPr>
        </p:nvSpPr>
        <p:spPr/>
        <p:txBody>
          <a:bodyPr/>
          <a:lstStyle/>
          <a:p>
            <a:fld id="{BCA0A316-D1E1-9745-B24E-D11400EED8A1}" type="slidenum">
              <a:rPr lang="en-US" smtClean="0"/>
              <a:t>5</a:t>
            </a:fld>
            <a:endParaRPr lang="en-US"/>
          </a:p>
        </p:txBody>
      </p:sp>
    </p:spTree>
    <p:extLst>
      <p:ext uri="{BB962C8B-B14F-4D97-AF65-F5344CB8AC3E}">
        <p14:creationId xmlns:p14="http://schemas.microsoft.com/office/powerpoint/2010/main" val="109444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expression I've seen of the highs and lows of programming is the Sorcerer’s Apprentice segment from the Disney film Fantasia. At first you think, I’m a genius! I’ve made my broomstick carry water for me! This is wonderful!</a:t>
            </a:r>
          </a:p>
        </p:txBody>
      </p:sp>
      <p:sp>
        <p:nvSpPr>
          <p:cNvPr id="4" name="Slide Number Placeholder 3"/>
          <p:cNvSpPr>
            <a:spLocks noGrp="1"/>
          </p:cNvSpPr>
          <p:nvPr>
            <p:ph type="sldNum" sz="quarter" idx="5"/>
          </p:nvPr>
        </p:nvSpPr>
        <p:spPr/>
        <p:txBody>
          <a:bodyPr/>
          <a:lstStyle/>
          <a:p>
            <a:fld id="{BCA0A316-D1E1-9745-B24E-D11400EED8A1}" type="slidenum">
              <a:rPr lang="en-US" smtClean="0"/>
              <a:t>6</a:t>
            </a:fld>
            <a:endParaRPr lang="en-US"/>
          </a:p>
        </p:txBody>
      </p:sp>
    </p:spTree>
    <p:extLst>
      <p:ext uri="{BB962C8B-B14F-4D97-AF65-F5344CB8AC3E}">
        <p14:creationId xmlns:p14="http://schemas.microsoft.com/office/powerpoint/2010/main" val="315090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you have a bit of a nap, and when you wake up there are hundreds of broomsticks flooding your castle and you’re desperately trying to figure out what went wrong. At least he’s reading the manual.</a:t>
            </a:r>
          </a:p>
        </p:txBody>
      </p:sp>
      <p:sp>
        <p:nvSpPr>
          <p:cNvPr id="4" name="Slide Number Placeholder 3"/>
          <p:cNvSpPr>
            <a:spLocks noGrp="1"/>
          </p:cNvSpPr>
          <p:nvPr>
            <p:ph type="sldNum" sz="quarter" idx="5"/>
          </p:nvPr>
        </p:nvSpPr>
        <p:spPr/>
        <p:txBody>
          <a:bodyPr/>
          <a:lstStyle/>
          <a:p>
            <a:fld id="{BCA0A316-D1E1-9745-B24E-D11400EED8A1}" type="slidenum">
              <a:rPr lang="en-US" smtClean="0"/>
              <a:t>7</a:t>
            </a:fld>
            <a:endParaRPr lang="en-US"/>
          </a:p>
        </p:txBody>
      </p:sp>
    </p:spTree>
    <p:extLst>
      <p:ext uri="{BB962C8B-B14F-4D97-AF65-F5344CB8AC3E}">
        <p14:creationId xmlns:p14="http://schemas.microsoft.com/office/powerpoint/2010/main" val="83379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Dad comes home and has to clean up the mess.</a:t>
            </a:r>
          </a:p>
          <a:p>
            <a:endParaRPr lang="en-US" dirty="0"/>
          </a:p>
          <a:p>
            <a:r>
              <a:rPr lang="en-US" dirty="0"/>
              <a:t>The sorcerer is the myth of the ideal programmer: their code is flawless first time, they never make mistakes, they don't blow things up.</a:t>
            </a:r>
          </a:p>
          <a:p>
            <a:endParaRPr lang="en-US" dirty="0"/>
          </a:p>
        </p:txBody>
      </p:sp>
      <p:sp>
        <p:nvSpPr>
          <p:cNvPr id="4" name="Slide Number Placeholder 3"/>
          <p:cNvSpPr>
            <a:spLocks noGrp="1"/>
          </p:cNvSpPr>
          <p:nvPr>
            <p:ph type="sldNum" sz="quarter" idx="5"/>
          </p:nvPr>
        </p:nvSpPr>
        <p:spPr/>
        <p:txBody>
          <a:bodyPr/>
          <a:lstStyle/>
          <a:p>
            <a:fld id="{BCA0A316-D1E1-9745-B24E-D11400EED8A1}" type="slidenum">
              <a:rPr lang="en-US" smtClean="0"/>
              <a:t>8</a:t>
            </a:fld>
            <a:endParaRPr lang="en-US"/>
          </a:p>
        </p:txBody>
      </p:sp>
    </p:spTree>
    <p:extLst>
      <p:ext uri="{BB962C8B-B14F-4D97-AF65-F5344CB8AC3E}">
        <p14:creationId xmlns:p14="http://schemas.microsoft.com/office/powerpoint/2010/main" val="366906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what happened to some critical internet  infrastructure late last year because of a missing command-line flag in a shell script. Not to go into too much detail, but in shell scripts you can chain programs together to make a pipeline - the first program does something, then passes the results to the next, and so on - and the default </a:t>
            </a:r>
            <a:r>
              <a:rPr lang="en-US" dirty="0" err="1"/>
              <a:t>behaviour</a:t>
            </a:r>
            <a:r>
              <a:rPr lang="en-US" dirty="0"/>
              <a:t> if one of the programs fails is to just carry on regardless. </a:t>
            </a:r>
          </a:p>
          <a:p>
            <a:endParaRPr lang="en-US" dirty="0"/>
          </a:p>
          <a:p>
            <a:r>
              <a:rPr lang="en-US" dirty="0"/>
              <a:t>You can set an option called ‘</a:t>
            </a:r>
            <a:r>
              <a:rPr lang="en-US" dirty="0" err="1"/>
              <a:t>pipefail</a:t>
            </a:r>
            <a:r>
              <a:rPr lang="en-US" dirty="0"/>
              <a:t>’ which will make the script do the sensible thing, which is to stop the pipeline when one of the parts fails. One of the major content distribution networks deployed a one-line shell script which didn’t have that option set, one of the pieces broke, one thing led to another and large parts of the internet were painfully slow until they fixed it. (The fact that they were transparent about this was kind of admirable)</a:t>
            </a:r>
          </a:p>
          <a:p>
            <a:endParaRPr lang="en-US" dirty="0"/>
          </a:p>
          <a:p>
            <a:r>
              <a:rPr lang="en-US" dirty="0"/>
              <a:t>The ideal programmer, the </a:t>
            </a:r>
            <a:r>
              <a:rPr lang="en-US" dirty="0" err="1"/>
              <a:t>sorceror</a:t>
            </a:r>
            <a:r>
              <a:rPr lang="en-US" dirty="0"/>
              <a:t> who never makes mistakes, is imaginary.</a:t>
            </a:r>
          </a:p>
        </p:txBody>
      </p:sp>
      <p:sp>
        <p:nvSpPr>
          <p:cNvPr id="4" name="Slide Number Placeholder 3"/>
          <p:cNvSpPr>
            <a:spLocks noGrp="1"/>
          </p:cNvSpPr>
          <p:nvPr>
            <p:ph type="sldNum" sz="quarter" idx="5"/>
          </p:nvPr>
        </p:nvSpPr>
        <p:spPr/>
        <p:txBody>
          <a:bodyPr/>
          <a:lstStyle/>
          <a:p>
            <a:fld id="{BCA0A316-D1E1-9745-B24E-D11400EED8A1}" type="slidenum">
              <a:rPr lang="en-US" smtClean="0"/>
              <a:t>9</a:t>
            </a:fld>
            <a:endParaRPr lang="en-US"/>
          </a:p>
        </p:txBody>
      </p:sp>
    </p:spTree>
    <p:extLst>
      <p:ext uri="{BB962C8B-B14F-4D97-AF65-F5344CB8AC3E}">
        <p14:creationId xmlns:p14="http://schemas.microsoft.com/office/powerpoint/2010/main" val="364730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say “I’m not a software engineer” they are making a good point – we can’t be everything. Being a researcher is enough of a career, without feeling that you need to have a whole other profession on top of it.</a:t>
            </a:r>
          </a:p>
          <a:p>
            <a:endParaRPr lang="en-US" dirty="0"/>
          </a:p>
          <a:p>
            <a:r>
              <a:rPr lang="en-US" dirty="0"/>
              <a:t>And some parts of software engineering do require </a:t>
            </a:r>
            <a:r>
              <a:rPr lang="en-US" dirty="0" err="1"/>
              <a:t>specialised</a:t>
            </a:r>
            <a:r>
              <a:rPr lang="en-US" dirty="0"/>
              <a:t>, detailed knowledge of how computers and programming languages work, but what I want to talk about now are simple tools and techniques which are part of the practice of software engineering.</a:t>
            </a:r>
          </a:p>
          <a:p>
            <a:endParaRPr lang="en-US" dirty="0"/>
          </a:p>
          <a:p>
            <a:r>
              <a:rPr lang="en-US" dirty="0"/>
              <a:t>These aren’t very abstract or esoteric things; they are guardrails – things which reduce the impact of when you are wrong.</a:t>
            </a:r>
          </a:p>
          <a:p>
            <a:endParaRPr lang="en-US" dirty="0"/>
          </a:p>
          <a:p>
            <a:r>
              <a:rPr lang="en-US" dirty="0"/>
              <a:t>Tools which allow us to check for some bugs automatically.</a:t>
            </a:r>
          </a:p>
          <a:p>
            <a:endParaRPr lang="en-US" dirty="0"/>
          </a:p>
          <a:p>
            <a:r>
              <a:rPr lang="en-US" dirty="0"/>
              <a:t>Tools which allow us to do the same thing twice - I'm not talking about reproducibility in the scholarly sense, but just, can I get this to build? Can I get it to work when I get a new laptop?</a:t>
            </a:r>
          </a:p>
          <a:p>
            <a:endParaRPr lang="en-US" dirty="0"/>
          </a:p>
          <a:p>
            <a:r>
              <a:rPr lang="en-US" dirty="0"/>
              <a:t>Tools which allow us to work on our code and break it, but make it easy for us to take it back to the state it was when it was working.</a:t>
            </a:r>
          </a:p>
          <a:p>
            <a:endParaRPr lang="en-US" dirty="0"/>
          </a:p>
          <a:p>
            <a:r>
              <a:rPr lang="en-US" dirty="0"/>
              <a:t>There's also a cultural goal behind thinking of software engineering as a set of tools to allow fallibility and safe mistakes: a culture which helps us collaborate, and avoids the intimidating ideal of the superhuman programmer.</a:t>
            </a:r>
          </a:p>
        </p:txBody>
      </p:sp>
      <p:sp>
        <p:nvSpPr>
          <p:cNvPr id="4" name="Slide Number Placeholder 3"/>
          <p:cNvSpPr>
            <a:spLocks noGrp="1"/>
          </p:cNvSpPr>
          <p:nvPr>
            <p:ph type="sldNum" sz="quarter" idx="5"/>
          </p:nvPr>
        </p:nvSpPr>
        <p:spPr/>
        <p:txBody>
          <a:bodyPr/>
          <a:lstStyle/>
          <a:p>
            <a:fld id="{BCA0A316-D1E1-9745-B24E-D11400EED8A1}" type="slidenum">
              <a:rPr lang="en-US" smtClean="0"/>
              <a:t>10</a:t>
            </a:fld>
            <a:endParaRPr lang="en-US"/>
          </a:p>
        </p:txBody>
      </p:sp>
    </p:spTree>
    <p:extLst>
      <p:ext uri="{BB962C8B-B14F-4D97-AF65-F5344CB8AC3E}">
        <p14:creationId xmlns:p14="http://schemas.microsoft.com/office/powerpoint/2010/main" val="381227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AB734E-09E2-4C5B-B359-F44C155BFDAF}"/>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Picture Placeholder 13"/>
          <p:cNvSpPr>
            <a:spLocks noGrp="1"/>
          </p:cNvSpPr>
          <p:nvPr>
            <p:ph type="pic" sz="quarter" idx="12"/>
          </p:nvPr>
        </p:nvSpPr>
        <p:spPr>
          <a:xfrm>
            <a:off x="4587876" y="0"/>
            <a:ext cx="4556125" cy="5143500"/>
          </a:xfrm>
          <a:prstGeom prst="rect">
            <a:avLst/>
          </a:prstGeom>
          <a:solidFill>
            <a:schemeClr val="bg1">
              <a:lumMod val="85000"/>
            </a:schemeClr>
          </a:solidFill>
        </p:spPr>
        <p:txBody>
          <a:bodyPr anchor="ctr" anchorCtr="0"/>
          <a:lstStyle>
            <a:lvl1pPr marL="0" indent="0" algn="ctr">
              <a:buNone/>
              <a:defRPr/>
            </a:lvl1pPr>
          </a:lstStyle>
          <a:p>
            <a:pPr lvl="0"/>
            <a:r>
              <a:rPr lang="en-US" noProof="0"/>
              <a:t>Click icon to add picture</a:t>
            </a:r>
            <a:endParaRPr lang="en-US" noProof="0" dirty="0"/>
          </a:p>
        </p:txBody>
      </p:sp>
      <p:sp>
        <p:nvSpPr>
          <p:cNvPr id="7" name="Title 8"/>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8" name="Text Placeholder 4"/>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descr="A close up of a logo&#10;&#10;Description automatically generated">
            <a:extLst>
              <a:ext uri="{FF2B5EF4-FFF2-40B4-BE49-F238E27FC236}">
                <a16:creationId xmlns:a16="http://schemas.microsoft.com/office/drawing/2014/main" id="{FA42B4BB-E4AF-4E77-8720-34E6A0B4EC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spTree>
    <p:extLst>
      <p:ext uri="{BB962C8B-B14F-4D97-AF65-F5344CB8AC3E}">
        <p14:creationId xmlns:p14="http://schemas.microsoft.com/office/powerpoint/2010/main" val="32032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sp>
        <p:nvSpPr>
          <p:cNvPr id="6" name="Title 8">
            <a:extLst>
              <a:ext uri="{FF2B5EF4-FFF2-40B4-BE49-F238E27FC236}">
                <a16:creationId xmlns:a16="http://schemas.microsoft.com/office/drawing/2014/main" id="{F50896C5-9111-8242-BCE0-7CC0BD50EAD4}"/>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51F6DD38-B279-FA48-AB2C-5722EABCCA23}"/>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2882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pic>
        <p:nvPicPr>
          <p:cNvPr id="12" name="Picture 11" descr="A picture containing wooden, indoor, building, floor&#10;&#10;Description automatically generated">
            <a:extLst>
              <a:ext uri="{FF2B5EF4-FFF2-40B4-BE49-F238E27FC236}">
                <a16:creationId xmlns:a16="http://schemas.microsoft.com/office/drawing/2014/main" id="{A5010B32-7C91-414A-9463-50EDA9DDD9C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572000" y="0"/>
            <a:ext cx="4575572" cy="5156444"/>
          </a:xfrm>
          <a:prstGeom prst="rect">
            <a:avLst/>
          </a:prstGeom>
        </p:spPr>
      </p:pic>
      <p:sp>
        <p:nvSpPr>
          <p:cNvPr id="9" name="Title 8">
            <a:extLst>
              <a:ext uri="{FF2B5EF4-FFF2-40B4-BE49-F238E27FC236}">
                <a16:creationId xmlns:a16="http://schemas.microsoft.com/office/drawing/2014/main" id="{B64715E0-8DEA-FB4F-A337-428CA273AD16}"/>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3" name="Text Placeholder 4">
            <a:extLst>
              <a:ext uri="{FF2B5EF4-FFF2-40B4-BE49-F238E27FC236}">
                <a16:creationId xmlns:a16="http://schemas.microsoft.com/office/drawing/2014/main" id="{7DAFEEDC-1B2B-8A47-BF9E-A02A65A59508}"/>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2459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27217AD-F199-408C-87CD-6B9EAF7277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B96438B9-5925-5042-9335-CD7B46F25C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7" y="1"/>
            <a:ext cx="4708429" cy="5143499"/>
          </a:xfrm>
          <a:prstGeom prst="rect">
            <a:avLst/>
          </a:prstGeom>
        </p:spPr>
      </p:pic>
      <p:sp>
        <p:nvSpPr>
          <p:cNvPr id="6" name="Title 8">
            <a:extLst>
              <a:ext uri="{FF2B5EF4-FFF2-40B4-BE49-F238E27FC236}">
                <a16:creationId xmlns:a16="http://schemas.microsoft.com/office/drawing/2014/main" id="{645BC672-5E5B-4548-A603-8A42D88BE5AC}"/>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A80F6BFC-829B-8342-9BB6-B0F938D83711}"/>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6123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EA2DDC0-E24B-44C0-A773-C0BEC90B3B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5" name="Picture 4" descr="A large brick building with many windows&#10;&#10;Description automatically generated">
            <a:extLst>
              <a:ext uri="{FF2B5EF4-FFF2-40B4-BE49-F238E27FC236}">
                <a16:creationId xmlns:a16="http://schemas.microsoft.com/office/drawing/2014/main" id="{D9DB67EB-CF0D-4447-8C77-9CD316FB6F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1" t="-1"/>
          <a:stretch/>
        </p:blipFill>
        <p:spPr>
          <a:xfrm>
            <a:off x="4567773" y="-1"/>
            <a:ext cx="4576228" cy="5143501"/>
          </a:xfrm>
          <a:prstGeom prst="rect">
            <a:avLst/>
          </a:prstGeom>
        </p:spPr>
      </p:pic>
      <p:sp>
        <p:nvSpPr>
          <p:cNvPr id="7" name="Title 8">
            <a:extLst>
              <a:ext uri="{FF2B5EF4-FFF2-40B4-BE49-F238E27FC236}">
                <a16:creationId xmlns:a16="http://schemas.microsoft.com/office/drawing/2014/main" id="{B7887FE3-B843-AB43-8133-90352A56239B}"/>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E30898AC-7514-D64D-AAAC-3D568569ED99}"/>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0935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A close up of a logo&#10;&#10;Description automatically generated">
            <a:extLst>
              <a:ext uri="{FF2B5EF4-FFF2-40B4-BE49-F238E27FC236}">
                <a16:creationId xmlns:a16="http://schemas.microsoft.com/office/drawing/2014/main" id="{401895F3-6600-4703-81D0-F9299C9F68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n old stone building&#10;&#10;Description automatically generated">
            <a:extLst>
              <a:ext uri="{FF2B5EF4-FFF2-40B4-BE49-F238E27FC236}">
                <a16:creationId xmlns:a16="http://schemas.microsoft.com/office/drawing/2014/main" id="{D6DC994B-465B-994A-9B9B-E5E79BD746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4194" r="-2755" b="-1"/>
          <a:stretch/>
        </p:blipFill>
        <p:spPr>
          <a:xfrm rot="16200000">
            <a:off x="4271322" y="417658"/>
            <a:ext cx="4636786" cy="4181477"/>
          </a:xfrm>
          <a:prstGeom prst="rect">
            <a:avLst/>
          </a:prstGeom>
        </p:spPr>
      </p:pic>
      <p:sp>
        <p:nvSpPr>
          <p:cNvPr id="7" name="Title 8">
            <a:extLst>
              <a:ext uri="{FF2B5EF4-FFF2-40B4-BE49-F238E27FC236}">
                <a16:creationId xmlns:a16="http://schemas.microsoft.com/office/drawing/2014/main" id="{EEEBB5D8-B3F6-8746-82B9-1A1950962D1B}"/>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E60780D3-67D5-A543-9998-77BA20446710}"/>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9643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A close up of a logo&#10;&#10;Description automatically generated">
            <a:extLst>
              <a:ext uri="{FF2B5EF4-FFF2-40B4-BE49-F238E27FC236}">
                <a16:creationId xmlns:a16="http://schemas.microsoft.com/office/drawing/2014/main" id="{E53D6B9D-DA9F-4DBB-A832-ADED78BEAC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building, indoor, wall&#10;&#10;Description automatically generated">
            <a:extLst>
              <a:ext uri="{FF2B5EF4-FFF2-40B4-BE49-F238E27FC236}">
                <a16:creationId xmlns:a16="http://schemas.microsoft.com/office/drawing/2014/main" id="{27B1F5B5-4B41-1F49-88EB-D146DE7759A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5"/>
            <a:ext cx="4035426" cy="4512469"/>
          </a:xfrm>
          <a:prstGeom prst="rect">
            <a:avLst/>
          </a:prstGeom>
        </p:spPr>
      </p:pic>
      <p:sp>
        <p:nvSpPr>
          <p:cNvPr id="7" name="Title 8">
            <a:extLst>
              <a:ext uri="{FF2B5EF4-FFF2-40B4-BE49-F238E27FC236}">
                <a16:creationId xmlns:a16="http://schemas.microsoft.com/office/drawing/2014/main" id="{DFD74F92-37B3-394E-B202-29A8A37B31C6}"/>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03E6C43D-9388-3A4D-8A4D-386BB2AE3AF4}"/>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11638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41A14488-47A9-A945-B125-A2DF5ABC69A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5"/>
            <a:ext cx="4035426" cy="4512469"/>
          </a:xfrm>
          <a:prstGeom prst="rect">
            <a:avLst/>
          </a:prstGeom>
        </p:spPr>
      </p:pic>
      <p:sp>
        <p:nvSpPr>
          <p:cNvPr id="9" name="Title 8">
            <a:extLst>
              <a:ext uri="{FF2B5EF4-FFF2-40B4-BE49-F238E27FC236}">
                <a16:creationId xmlns:a16="http://schemas.microsoft.com/office/drawing/2014/main" id="{F461E885-3D24-3E49-B4F1-F3DFEC9F49E9}"/>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15566B4F-A041-714E-8C6B-B064CCCCFDF7}"/>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7678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5930A8DD-DC0F-AD49-94A8-52E7C1C378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3" y="314325"/>
            <a:ext cx="4035427" cy="4512469"/>
          </a:xfrm>
          <a:prstGeom prst="rect">
            <a:avLst/>
          </a:prstGeom>
        </p:spPr>
      </p:pic>
      <p:sp>
        <p:nvSpPr>
          <p:cNvPr id="8" name="Title 8">
            <a:extLst>
              <a:ext uri="{FF2B5EF4-FFF2-40B4-BE49-F238E27FC236}">
                <a16:creationId xmlns:a16="http://schemas.microsoft.com/office/drawing/2014/main" id="{6A3B0B07-DCE3-B146-9B6A-3994B003FCF0}"/>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6C92D8F4-96A2-874D-BF99-4E97000C7B61}"/>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05297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indoor, cabinet, wall&#10;&#10;Description automatically generated">
            <a:extLst>
              <a:ext uri="{FF2B5EF4-FFF2-40B4-BE49-F238E27FC236}">
                <a16:creationId xmlns:a16="http://schemas.microsoft.com/office/drawing/2014/main" id="{89702472-5231-D549-9CEF-FFE6B3F4016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3" y="314326"/>
            <a:ext cx="4035427" cy="4512468"/>
          </a:xfrm>
          <a:prstGeom prst="rect">
            <a:avLst/>
          </a:prstGeom>
        </p:spPr>
      </p:pic>
      <p:sp>
        <p:nvSpPr>
          <p:cNvPr id="8" name="Title 8">
            <a:extLst>
              <a:ext uri="{FF2B5EF4-FFF2-40B4-BE49-F238E27FC236}">
                <a16:creationId xmlns:a16="http://schemas.microsoft.com/office/drawing/2014/main" id="{38858BE2-0703-F94C-AC5A-D375D26FEF69}"/>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131B73F3-BB2F-7649-9898-67A78F7247B8}"/>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5530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Picture Placeholder 13"/>
          <p:cNvSpPr>
            <a:spLocks noGrp="1"/>
          </p:cNvSpPr>
          <p:nvPr>
            <p:ph type="pic" sz="quarter" idx="12"/>
          </p:nvPr>
        </p:nvSpPr>
        <p:spPr>
          <a:xfrm>
            <a:off x="4587876" y="313766"/>
            <a:ext cx="4150358" cy="4513166"/>
          </a:xfrm>
          <a:prstGeom prst="rect">
            <a:avLst/>
          </a:prstGeom>
          <a:solidFill>
            <a:schemeClr val="bg1">
              <a:lumMod val="85000"/>
            </a:schemeClr>
          </a:solidFill>
          <a:ln>
            <a:noFill/>
          </a:ln>
        </p:spPr>
        <p:txBody>
          <a:bodyPr anchor="ctr" anchorCtr="0"/>
          <a:lstStyle>
            <a:lvl1pPr marL="0" indent="0" algn="ctr">
              <a:buNone/>
              <a:defRPr/>
            </a:lvl1pPr>
          </a:lstStyle>
          <a:p>
            <a:pPr lvl="0"/>
            <a:r>
              <a:rPr lang="en-US" noProof="0"/>
              <a:t>Click icon to add picture</a:t>
            </a:r>
            <a:endParaRPr lang="en-US" noProof="0" dirty="0"/>
          </a:p>
        </p:txBody>
      </p:sp>
      <p:pic>
        <p:nvPicPr>
          <p:cNvPr id="10" name="Picture 9" descr="A close up of a logo&#10;&#10;Description automatically generated">
            <a:extLst>
              <a:ext uri="{FF2B5EF4-FFF2-40B4-BE49-F238E27FC236}">
                <a16:creationId xmlns:a16="http://schemas.microsoft.com/office/drawing/2014/main" id="{84F9BD62-11D8-462A-B64E-C30BAC85B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sp>
        <p:nvSpPr>
          <p:cNvPr id="7" name="Title 8">
            <a:extLst>
              <a:ext uri="{FF2B5EF4-FFF2-40B4-BE49-F238E27FC236}">
                <a16:creationId xmlns:a16="http://schemas.microsoft.com/office/drawing/2014/main" id="{4643FC5D-68CC-524A-A2AA-180E44A70BE1}"/>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dirty="0"/>
              <a:t>Click to edit Master title style</a:t>
            </a:r>
          </a:p>
        </p:txBody>
      </p:sp>
      <p:sp>
        <p:nvSpPr>
          <p:cNvPr id="11" name="Text Placeholder 4">
            <a:extLst>
              <a:ext uri="{FF2B5EF4-FFF2-40B4-BE49-F238E27FC236}">
                <a16:creationId xmlns:a16="http://schemas.microsoft.com/office/drawing/2014/main" id="{4301ADD1-6AF0-EB4D-BFC7-6145C24D2B9A}"/>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510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view of a city street&#10;&#10;Description automatically generated">
            <a:extLst>
              <a:ext uri="{FF2B5EF4-FFF2-40B4-BE49-F238E27FC236}">
                <a16:creationId xmlns:a16="http://schemas.microsoft.com/office/drawing/2014/main" id="{2B220021-3B22-7E45-9076-398C1519C9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0"/>
            <a:ext cx="4576226" cy="5143500"/>
          </a:xfrm>
          <a:prstGeom prst="rect">
            <a:avLst/>
          </a:prstGeom>
        </p:spPr>
      </p:pic>
      <p:sp>
        <p:nvSpPr>
          <p:cNvPr id="7" name="Title 8">
            <a:extLst>
              <a:ext uri="{FF2B5EF4-FFF2-40B4-BE49-F238E27FC236}">
                <a16:creationId xmlns:a16="http://schemas.microsoft.com/office/drawing/2014/main" id="{C79F5080-F28E-F44F-9B25-C31F7F3A1F4B}"/>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C7867AF6-A955-C34B-B908-6464AA12DD26}"/>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5733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605-FFBB-DF40-9F65-A763316E8C46}"/>
              </a:ext>
            </a:extLst>
          </p:cNvPr>
          <p:cNvSpPr>
            <a:spLocks noGrp="1"/>
          </p:cNvSpPr>
          <p:nvPr>
            <p:ph type="title"/>
          </p:nvPr>
        </p:nvSpPr>
        <p:spPr>
          <a:xfrm>
            <a:off x="358774" y="306183"/>
            <a:ext cx="8426450" cy="48538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38F0D4-8996-1340-9692-21C5B4DC5D31}"/>
              </a:ext>
            </a:extLst>
          </p:cNvPr>
          <p:cNvSpPr>
            <a:spLocks noGrp="1"/>
          </p:cNvSpPr>
          <p:nvPr>
            <p:ph idx="1" hasCustomPrompt="1"/>
          </p:nvPr>
        </p:nvSpPr>
        <p:spPr>
          <a:xfrm>
            <a:off x="358773" y="912959"/>
            <a:ext cx="8426449" cy="1382278"/>
          </a:xfrm>
        </p:spPr>
        <p:txBody>
          <a:bodyPr>
            <a:noAutofit/>
          </a:bodyPr>
          <a:lstStyle>
            <a:lvl1pPr>
              <a:defRPr sz="2400" b="0"/>
            </a:lvl1pPr>
          </a:lstStyle>
          <a:p>
            <a:pPr fontAlgn="auto">
              <a:spcAft>
                <a:spcPts val="0"/>
              </a:spcAft>
              <a:defRPr/>
            </a:pPr>
            <a:r>
              <a:rPr lang="en-US" b="1">
                <a:ea typeface="+mn-ea"/>
              </a:rPr>
              <a:t>Sub-heading bold… 24pt</a:t>
            </a:r>
          </a:p>
          <a:p>
            <a:pPr fontAlgn="auto">
              <a:spcAft>
                <a:spcPts val="450"/>
              </a:spcAft>
              <a:defRPr/>
            </a:pPr>
            <a:r>
              <a:rPr lang="en-US">
                <a:solidFill>
                  <a:prstClr val="black"/>
                </a:solidFill>
                <a:ea typeface="+mn-ea"/>
              </a:rPr>
              <a:t>Body copy… 24pt</a:t>
            </a:r>
          </a:p>
          <a:p>
            <a:pPr fontAlgn="auto">
              <a:spcAft>
                <a:spcPts val="450"/>
              </a:spcAft>
              <a:buFont typeface="Lucida Grande"/>
              <a:buChar char="–"/>
              <a:defRPr/>
            </a:pPr>
            <a:r>
              <a:rPr lang="en-US">
                <a:solidFill>
                  <a:prstClr val="black"/>
                </a:solidFill>
                <a:ea typeface="+mn-ea"/>
              </a:rPr>
              <a:t>Bullet point… 24pt</a:t>
            </a:r>
          </a:p>
        </p:txBody>
      </p:sp>
      <p:graphicFrame>
        <p:nvGraphicFramePr>
          <p:cNvPr id="4" name="Table 3">
            <a:extLst>
              <a:ext uri="{FF2B5EF4-FFF2-40B4-BE49-F238E27FC236}">
                <a16:creationId xmlns:a16="http://schemas.microsoft.com/office/drawing/2014/main" id="{53F5080A-DFFE-664C-B514-2BB0E750C953}"/>
              </a:ext>
            </a:extLst>
          </p:cNvPr>
          <p:cNvGraphicFramePr>
            <a:graphicFrameLocks noGrp="1"/>
          </p:cNvGraphicFramePr>
          <p:nvPr userDrawn="1">
            <p:extLst>
              <p:ext uri="{D42A27DB-BD31-4B8C-83A1-F6EECF244321}">
                <p14:modId xmlns:p14="http://schemas.microsoft.com/office/powerpoint/2010/main" val="2959288708"/>
              </p:ext>
            </p:extLst>
          </p:nvPr>
        </p:nvGraphicFramePr>
        <p:xfrm>
          <a:off x="358774" y="2422923"/>
          <a:ext cx="8426448" cy="2171700"/>
        </p:xfrm>
        <a:graphic>
          <a:graphicData uri="http://schemas.openxmlformats.org/drawingml/2006/table">
            <a:tbl>
              <a:tblPr firstRow="1" bandRow="1">
                <a:tableStyleId>{0660B408-B3CF-4A94-85FC-2B1E0A45F4A2}</a:tableStyleId>
              </a:tblPr>
              <a:tblGrid>
                <a:gridCol w="2808816">
                  <a:extLst>
                    <a:ext uri="{9D8B030D-6E8A-4147-A177-3AD203B41FA5}">
                      <a16:colId xmlns:a16="http://schemas.microsoft.com/office/drawing/2014/main" val="20000"/>
                    </a:ext>
                  </a:extLst>
                </a:gridCol>
                <a:gridCol w="2808816">
                  <a:extLst>
                    <a:ext uri="{9D8B030D-6E8A-4147-A177-3AD203B41FA5}">
                      <a16:colId xmlns:a16="http://schemas.microsoft.com/office/drawing/2014/main" val="20001"/>
                    </a:ext>
                  </a:extLst>
                </a:gridCol>
                <a:gridCol w="2808816">
                  <a:extLst>
                    <a:ext uri="{9D8B030D-6E8A-4147-A177-3AD203B41FA5}">
                      <a16:colId xmlns:a16="http://schemas.microsoft.com/office/drawing/2014/main" val="20002"/>
                    </a:ext>
                  </a:extLst>
                </a:gridCol>
              </a:tblGrid>
              <a:tr h="251460">
                <a:tc>
                  <a:txBody>
                    <a:bodyPr/>
                    <a:lstStyle/>
                    <a:p>
                      <a:r>
                        <a:rPr lang="en-US" sz="2400">
                          <a:latin typeface="Tw Cen MT"/>
                          <a:cs typeface="Tw Cen MT"/>
                        </a:rPr>
                        <a:t>Heading</a:t>
                      </a:r>
                      <a:r>
                        <a:rPr lang="en-US" sz="2400" baseline="0">
                          <a:latin typeface="Tw Cen MT"/>
                          <a:cs typeface="Tw Cen MT"/>
                        </a:rPr>
                        <a:t> 1</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2</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3</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1460">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US" sz="2400">
                          <a:latin typeface="Tw Cen MT"/>
                          <a:cs typeface="Tw Cen MT"/>
                        </a:rPr>
                        <a:t>Body</a:t>
                      </a:r>
                      <a:r>
                        <a:rPr lang="en-US" sz="2400" baseline="0">
                          <a:latin typeface="Tw Cen MT"/>
                          <a:cs typeface="Tw Cen MT"/>
                        </a:rPr>
                        <a:t> copy</a:t>
                      </a: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1"/>
                  </a:ext>
                </a:extLst>
              </a:tr>
              <a:tr h="25146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2"/>
                  </a:ext>
                </a:extLst>
              </a:tr>
              <a:tr h="25146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3"/>
                  </a:ext>
                </a:extLst>
              </a:tr>
              <a:tr h="25146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3555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019176"/>
            <a:ext cx="8328025" cy="3575447"/>
          </a:xfrm>
          <a:prstGeom prst="rect">
            <a:avLst/>
          </a:prstGeom>
        </p:spPr>
        <p:txBody>
          <a:bodyPr/>
          <a:lstStyle>
            <a:lvl1pPr>
              <a:lnSpc>
                <a:spcPct val="90000"/>
              </a:lnSpc>
              <a:defRPr/>
            </a:lvl1pPr>
            <a:lvl2pPr marL="557213" indent="-214313">
              <a:lnSpc>
                <a:spcPct val="90000"/>
              </a:lnSpc>
              <a:buFont typeface="Lucida Grande"/>
              <a:buChar char="–"/>
              <a:defRPr sz="2400"/>
            </a:lvl2pPr>
            <a:lvl3pPr>
              <a:lnSpc>
                <a:spcPct val="90000"/>
              </a:lnSpc>
              <a:defRPr sz="2400"/>
            </a:lvl3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3D16220-4F50-6A45-8A5C-0AB56F7CE96C}"/>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 </a:t>
            </a:r>
          </a:p>
        </p:txBody>
      </p:sp>
    </p:spTree>
    <p:extLst>
      <p:ext uri="{BB962C8B-B14F-4D97-AF65-F5344CB8AC3E}">
        <p14:creationId xmlns:p14="http://schemas.microsoft.com/office/powerpoint/2010/main" val="1180499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0A60416-C836-0E45-976A-13A986DE89E8}"/>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7" name="Content Placeholder 2">
            <a:extLst>
              <a:ext uri="{FF2B5EF4-FFF2-40B4-BE49-F238E27FC236}">
                <a16:creationId xmlns:a16="http://schemas.microsoft.com/office/drawing/2014/main" id="{8337E35D-E929-4CDD-AFA3-DDA5D95A9F9F}"/>
              </a:ext>
            </a:extLst>
          </p:cNvPr>
          <p:cNvSpPr>
            <a:spLocks noGrp="1"/>
          </p:cNvSpPr>
          <p:nvPr>
            <p:ph sz="half" idx="10"/>
          </p:nvPr>
        </p:nvSpPr>
        <p:spPr>
          <a:xfrm>
            <a:off x="35877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DBCD8866-5C79-4769-B022-E56134A505BB}"/>
              </a:ext>
            </a:extLst>
          </p:cNvPr>
          <p:cNvSpPr>
            <a:spLocks noGrp="1"/>
          </p:cNvSpPr>
          <p:nvPr>
            <p:ph sz="half" idx="11"/>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905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8775" y="1020366"/>
            <a:ext cx="4038600" cy="3394050"/>
          </a:xfrm>
          <a:prstGeom prst="rect">
            <a:avLst/>
          </a:prstGeom>
        </p:spPr>
        <p:txBody>
          <a:bodyPr/>
          <a:lstStyle>
            <a:lvl1pPr marL="0" indent="0">
              <a:buNone/>
              <a:defRPr/>
            </a:lvl1pPr>
          </a:lstStyle>
          <a:p>
            <a:pPr lvl="0"/>
            <a:r>
              <a:rPr lang="en-US" noProof="0"/>
              <a:t>Click icon to add picture</a:t>
            </a:r>
          </a:p>
        </p:txBody>
      </p:sp>
      <p:sp>
        <p:nvSpPr>
          <p:cNvPr id="8" name="Text Placeholder 2">
            <a:extLst>
              <a:ext uri="{FF2B5EF4-FFF2-40B4-BE49-F238E27FC236}">
                <a16:creationId xmlns:a16="http://schemas.microsoft.com/office/drawing/2014/main" id="{6B9C7BF1-6F0E-974D-9D90-8D2E3B8614D2}"/>
              </a:ext>
            </a:extLst>
          </p:cNvPr>
          <p:cNvSpPr>
            <a:spLocks noGrp="1"/>
          </p:cNvSpPr>
          <p:nvPr>
            <p:ph type="body" sz="quarter" idx="13" hasCustomPrompt="1"/>
          </p:nvPr>
        </p:nvSpPr>
        <p:spPr>
          <a:xfrm>
            <a:off x="359999" y="4454788"/>
            <a:ext cx="8326801" cy="312474"/>
          </a:xfrm>
        </p:spPr>
        <p:txBody>
          <a:bodyPr lIns="0" tIns="0" rIns="0" bIns="0"/>
          <a:lstStyle>
            <a:lvl1pPr marL="0" indent="0">
              <a:buNone/>
              <a:defRPr sz="1000"/>
            </a:lvl1pPr>
          </a:lstStyle>
          <a:p>
            <a:pPr lvl="0"/>
            <a:r>
              <a:rPr lang="en-US"/>
              <a:t>* Include source</a:t>
            </a:r>
          </a:p>
        </p:txBody>
      </p:sp>
      <p:sp>
        <p:nvSpPr>
          <p:cNvPr id="9" name="Title Placeholder 1">
            <a:extLst>
              <a:ext uri="{FF2B5EF4-FFF2-40B4-BE49-F238E27FC236}">
                <a16:creationId xmlns:a16="http://schemas.microsoft.com/office/drawing/2014/main" id="{1A6E8EBA-F725-4134-BDCE-9523A37EB37D}"/>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10" name="Content Placeholder 3">
            <a:extLst>
              <a:ext uri="{FF2B5EF4-FFF2-40B4-BE49-F238E27FC236}">
                <a16:creationId xmlns:a16="http://schemas.microsoft.com/office/drawing/2014/main" id="{F396C485-F9F3-4645-B4AF-D94B2D375008}"/>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58245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358775" y="1020366"/>
            <a:ext cx="4038600" cy="3394049"/>
          </a:xfrm>
          <a:prstGeom prst="rect">
            <a:avLst/>
          </a:prstGeom>
        </p:spPr>
        <p:txBody>
          <a:bodyPr/>
          <a:lstStyle>
            <a:lvl1pPr marL="0" indent="0">
              <a:buNone/>
              <a:defRPr/>
            </a:lvl1pPr>
          </a:lstStyle>
          <a:p>
            <a:pPr lvl="0"/>
            <a:r>
              <a:rPr lang="en-US" noProof="0"/>
              <a:t>Click icon to add table</a:t>
            </a:r>
          </a:p>
        </p:txBody>
      </p:sp>
      <p:sp>
        <p:nvSpPr>
          <p:cNvPr id="6" name="Title Placeholder 1">
            <a:extLst>
              <a:ext uri="{FF2B5EF4-FFF2-40B4-BE49-F238E27FC236}">
                <a16:creationId xmlns:a16="http://schemas.microsoft.com/office/drawing/2014/main" id="{9842CB90-B2C6-9F49-B023-F8F8398B98F1}"/>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9" name="Text Placeholder 2">
            <a:extLst>
              <a:ext uri="{FF2B5EF4-FFF2-40B4-BE49-F238E27FC236}">
                <a16:creationId xmlns:a16="http://schemas.microsoft.com/office/drawing/2014/main" id="{DCFEABC9-8CBC-4BFF-A091-0B1175D7A66C}"/>
              </a:ext>
            </a:extLst>
          </p:cNvPr>
          <p:cNvSpPr>
            <a:spLocks noGrp="1"/>
          </p:cNvSpPr>
          <p:nvPr>
            <p:ph type="body" sz="quarter" idx="13" hasCustomPrompt="1"/>
          </p:nvPr>
        </p:nvSpPr>
        <p:spPr>
          <a:xfrm>
            <a:off x="359999" y="4454788"/>
            <a:ext cx="8326801" cy="312474"/>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C11E0B3-4BC6-4FDE-8A73-E95CF528DD93}"/>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8238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358775" y="1020366"/>
            <a:ext cx="4038600" cy="3394049"/>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p>
        </p:txBody>
      </p:sp>
      <p:sp>
        <p:nvSpPr>
          <p:cNvPr id="7" name="Title Placeholder 1">
            <a:extLst>
              <a:ext uri="{FF2B5EF4-FFF2-40B4-BE49-F238E27FC236}">
                <a16:creationId xmlns:a16="http://schemas.microsoft.com/office/drawing/2014/main" id="{A9E197AB-B83A-F542-A11A-CDE4241E8C70}"/>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8" name="Text Placeholder 2">
            <a:extLst>
              <a:ext uri="{FF2B5EF4-FFF2-40B4-BE49-F238E27FC236}">
                <a16:creationId xmlns:a16="http://schemas.microsoft.com/office/drawing/2014/main" id="{FDEF6A8B-FE55-424B-91EF-87F23AFF3A8E}"/>
              </a:ext>
            </a:extLst>
          </p:cNvPr>
          <p:cNvSpPr>
            <a:spLocks noGrp="1"/>
          </p:cNvSpPr>
          <p:nvPr>
            <p:ph type="body" sz="quarter" idx="14" hasCustomPrompt="1"/>
          </p:nvPr>
        </p:nvSpPr>
        <p:spPr>
          <a:xfrm>
            <a:off x="359999" y="4454788"/>
            <a:ext cx="8326801" cy="312474"/>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BDBDC34-494F-4FD9-8BD2-78F992CF9F94}"/>
              </a:ext>
            </a:extLst>
          </p:cNvPr>
          <p:cNvSpPr>
            <a:spLocks noGrp="1"/>
          </p:cNvSpPr>
          <p:nvPr>
            <p:ph sz="half" idx="15"/>
          </p:nvPr>
        </p:nvSpPr>
        <p:spPr>
          <a:xfrm>
            <a:off x="4746625" y="1019944"/>
            <a:ext cx="4038600" cy="3394472"/>
          </a:xfrm>
          <a:prstGeom prst="rect">
            <a:avLst/>
          </a:prstGeom>
        </p:spPr>
        <p:txBody>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65977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58774" y="1019176"/>
            <a:ext cx="8426450" cy="3575447"/>
          </a:xfrm>
          <a:prstGeom prst="rect">
            <a:avLst/>
          </a:prstGeom>
        </p:spPr>
        <p:txBody>
          <a:bodyPr anchor="ctr" anchorCtr="1"/>
          <a:lstStyle>
            <a:lvl1pPr marL="0" indent="0" algn="ctr">
              <a:buNone/>
              <a:defRPr baseline="0"/>
            </a:lvl1pPr>
          </a:lstStyle>
          <a:p>
            <a:pPr lvl="0"/>
            <a:r>
              <a:rPr lang="en-US" noProof="0"/>
              <a:t>Click icon to add picture</a:t>
            </a:r>
          </a:p>
        </p:txBody>
      </p:sp>
      <p:sp>
        <p:nvSpPr>
          <p:cNvPr id="4" name="Title Placeholder 1">
            <a:extLst>
              <a:ext uri="{FF2B5EF4-FFF2-40B4-BE49-F238E27FC236}">
                <a16:creationId xmlns:a16="http://schemas.microsoft.com/office/drawing/2014/main" id="{716DB442-97F9-2241-AE70-FE1000B8FF4F}"/>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1996099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61D717C-1AC4-394E-91B8-A016BB12DA1B}"/>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1605899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8" name="Picture 7" descr="USY_MB1_PMS_1_Colour_Reverse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5" y="4429125"/>
            <a:ext cx="1536700"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58775" y="879913"/>
            <a:ext cx="8426450" cy="485387"/>
          </a:xfrm>
          <a:prstGeom prst="rect">
            <a:avLst/>
          </a:prstGeom>
          <a:noFill/>
        </p:spPr>
        <p:txBody>
          <a:bodyPr/>
          <a:lstStyle>
            <a:lvl1pPr marL="0" indent="0">
              <a:lnSpc>
                <a:spcPct val="90000"/>
              </a:lnSpc>
              <a:buNone/>
              <a:defRPr sz="24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7" name="Picture Placeholder 13"/>
          <p:cNvSpPr>
            <a:spLocks noGrp="1"/>
          </p:cNvSpPr>
          <p:nvPr>
            <p:ph type="pic" sz="quarter" idx="12"/>
          </p:nvPr>
        </p:nvSpPr>
        <p:spPr>
          <a:xfrm>
            <a:off x="358775" y="1365300"/>
            <a:ext cx="8426450" cy="3401962"/>
          </a:xfrm>
          <a:prstGeom prst="rect">
            <a:avLst/>
          </a:prstGeom>
          <a:solidFill>
            <a:srgbClr val="D9D9D9"/>
          </a:solidFill>
        </p:spPr>
        <p:txBody>
          <a:bodyPr anchor="ctr" anchorCtr="0"/>
          <a:lstStyle>
            <a:lvl1pPr marL="0" indent="0" algn="ctr">
              <a:buNone/>
              <a:defRPr/>
            </a:lvl1pPr>
          </a:lstStyle>
          <a:p>
            <a:pPr lvl="0"/>
            <a:r>
              <a:rPr lang="en-US" noProof="0"/>
              <a:t>Click icon to add picture</a:t>
            </a:r>
          </a:p>
        </p:txBody>
      </p:sp>
      <p:sp>
        <p:nvSpPr>
          <p:cNvPr id="10" name="Title Placeholder 1">
            <a:extLst>
              <a:ext uri="{FF2B5EF4-FFF2-40B4-BE49-F238E27FC236}">
                <a16:creationId xmlns:a16="http://schemas.microsoft.com/office/drawing/2014/main" id="{8AB9FAD1-F758-AF4C-BAD5-AFAD67046B97}"/>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94179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82753-51C7-0C46-B853-1DBA86E4E953}"/>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8">
            <a:extLst>
              <a:ext uri="{FF2B5EF4-FFF2-40B4-BE49-F238E27FC236}">
                <a16:creationId xmlns:a16="http://schemas.microsoft.com/office/drawing/2014/main" id="{F6164CB4-EC8E-0144-9230-9A41AA8066A6}"/>
              </a:ext>
            </a:extLst>
          </p:cNvPr>
          <p:cNvSpPr>
            <a:spLocks noGrp="1"/>
          </p:cNvSpPr>
          <p:nvPr>
            <p:ph type="title" hasCustomPrompt="1"/>
          </p:nvPr>
        </p:nvSpPr>
        <p:spPr>
          <a:xfrm>
            <a:off x="381884" y="1212811"/>
            <a:ext cx="8407184" cy="531455"/>
          </a:xfrm>
        </p:spPr>
        <p:txBody>
          <a:bodyPr anchor="t"/>
          <a:lstStyle>
            <a:lvl1pPr algn="l">
              <a:defRPr sz="3000">
                <a:solidFill>
                  <a:schemeClr val="bg1"/>
                </a:solidFill>
              </a:defRPr>
            </a:lvl1pPr>
          </a:lstStyle>
          <a:p>
            <a:r>
              <a:rPr lang="en-US" dirty="0"/>
              <a:t>Title heading here</a:t>
            </a:r>
          </a:p>
        </p:txBody>
      </p:sp>
      <p:sp>
        <p:nvSpPr>
          <p:cNvPr id="10" name="Text Placeholder 4">
            <a:extLst>
              <a:ext uri="{FF2B5EF4-FFF2-40B4-BE49-F238E27FC236}">
                <a16:creationId xmlns:a16="http://schemas.microsoft.com/office/drawing/2014/main" id="{C7C3DC85-C5E4-9F4F-9A53-A30541465834}"/>
              </a:ext>
            </a:extLst>
          </p:cNvPr>
          <p:cNvSpPr>
            <a:spLocks noGrp="1"/>
          </p:cNvSpPr>
          <p:nvPr>
            <p:ph type="body" sz="quarter" idx="13" hasCustomPrompt="1"/>
          </p:nvPr>
        </p:nvSpPr>
        <p:spPr>
          <a:xfrm>
            <a:off x="382766" y="1852176"/>
            <a:ext cx="8406302"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9" name="Picture 8">
            <a:extLst>
              <a:ext uri="{FF2B5EF4-FFF2-40B4-BE49-F238E27FC236}">
                <a16:creationId xmlns:a16="http://schemas.microsoft.com/office/drawing/2014/main" id="{C4F743E6-42C8-45D8-A63F-90FE0651F2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2" y="4031134"/>
            <a:ext cx="1494878" cy="517600"/>
          </a:xfrm>
          <a:prstGeom prst="rect">
            <a:avLst/>
          </a:prstGeom>
        </p:spPr>
      </p:pic>
    </p:spTree>
    <p:extLst>
      <p:ext uri="{BB962C8B-B14F-4D97-AF65-F5344CB8AC3E}">
        <p14:creationId xmlns:p14="http://schemas.microsoft.com/office/powerpoint/2010/main" val="11317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outdoor, tree, sky, grass&#10;&#10;Description automatically generated">
            <a:extLst>
              <a:ext uri="{FF2B5EF4-FFF2-40B4-BE49-F238E27FC236}">
                <a16:creationId xmlns:a16="http://schemas.microsoft.com/office/drawing/2014/main" id="{8900E50B-2392-CD4C-BA60-1A5D1F6E0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7771" y="0"/>
            <a:ext cx="4567509" cy="5143500"/>
          </a:xfrm>
          <a:prstGeom prst="rect">
            <a:avLst/>
          </a:prstGeom>
        </p:spPr>
      </p:pic>
      <p:sp>
        <p:nvSpPr>
          <p:cNvPr id="11" name="Title 8">
            <a:extLst>
              <a:ext uri="{FF2B5EF4-FFF2-40B4-BE49-F238E27FC236}">
                <a16:creationId xmlns:a16="http://schemas.microsoft.com/office/drawing/2014/main" id="{C7E383C9-FC2F-DD40-A99B-D1719CB2976F}"/>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CA598213-522E-B64C-9CF2-29DA95C5F932}"/>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4628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277205-D819-0E49-850F-A3DCF077A5B8}"/>
              </a:ext>
            </a:extLst>
          </p:cNvPr>
          <p:cNvSpPr/>
          <p:nvPr userDrawn="1"/>
        </p:nvSpPr>
        <p:spPr>
          <a:xfrm>
            <a:off x="0" y="0"/>
            <a:ext cx="9144000" cy="5143500"/>
          </a:xfrm>
          <a:prstGeom prst="rect">
            <a:avLst/>
          </a:prstGeom>
          <a:solidFill>
            <a:srgbClr val="FFB8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itle 8">
            <a:extLst>
              <a:ext uri="{FF2B5EF4-FFF2-40B4-BE49-F238E27FC236}">
                <a16:creationId xmlns:a16="http://schemas.microsoft.com/office/drawing/2014/main" id="{C20D03EA-04EC-3E4D-A8DD-25B0B1CFB907}"/>
              </a:ext>
            </a:extLst>
          </p:cNvPr>
          <p:cNvSpPr>
            <a:spLocks noGrp="1"/>
          </p:cNvSpPr>
          <p:nvPr>
            <p:ph type="title" hasCustomPrompt="1"/>
          </p:nvPr>
        </p:nvSpPr>
        <p:spPr>
          <a:xfrm>
            <a:off x="381884" y="1212811"/>
            <a:ext cx="8407184" cy="531455"/>
          </a:xfrm>
        </p:spPr>
        <p:txBody>
          <a:bodyPr anchor="t"/>
          <a:lstStyle>
            <a:lvl1pPr algn="l">
              <a:defRPr sz="3000">
                <a:solidFill>
                  <a:schemeClr val="tx1"/>
                </a:solidFill>
              </a:defRPr>
            </a:lvl1pPr>
          </a:lstStyle>
          <a:p>
            <a:r>
              <a:rPr lang="en-US" dirty="0"/>
              <a:t>Title heading here</a:t>
            </a:r>
          </a:p>
        </p:txBody>
      </p:sp>
      <p:sp>
        <p:nvSpPr>
          <p:cNvPr id="8" name="Text Placeholder 4">
            <a:extLst>
              <a:ext uri="{FF2B5EF4-FFF2-40B4-BE49-F238E27FC236}">
                <a16:creationId xmlns:a16="http://schemas.microsoft.com/office/drawing/2014/main" id="{77BCA0C8-FD5B-AE4C-9999-548657AE139B}"/>
              </a:ext>
            </a:extLst>
          </p:cNvPr>
          <p:cNvSpPr>
            <a:spLocks noGrp="1"/>
          </p:cNvSpPr>
          <p:nvPr>
            <p:ph type="body" sz="quarter" idx="13" hasCustomPrompt="1"/>
          </p:nvPr>
        </p:nvSpPr>
        <p:spPr>
          <a:xfrm>
            <a:off x="382766" y="1852175"/>
            <a:ext cx="8406302" cy="532800"/>
          </a:xfrm>
        </p:spPr>
        <p:txBody>
          <a:bodyPr lIns="0" tIns="0" rIns="0" bIns="0"/>
          <a:lstStyle>
            <a:lvl1pPr marL="0" indent="0" algn="l">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9" name="Picture 8" descr="A close up of a logo&#10;&#10;Description automatically generated">
            <a:extLst>
              <a:ext uri="{FF2B5EF4-FFF2-40B4-BE49-F238E27FC236}">
                <a16:creationId xmlns:a16="http://schemas.microsoft.com/office/drawing/2014/main" id="{2C89BC04-6416-479F-AF58-1E9563CF65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spTree>
    <p:extLst>
      <p:ext uri="{BB962C8B-B14F-4D97-AF65-F5344CB8AC3E}">
        <p14:creationId xmlns:p14="http://schemas.microsoft.com/office/powerpoint/2010/main" val="1783416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437180-96FB-744F-865F-A5F1DCF5F20E}"/>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8">
            <a:extLst>
              <a:ext uri="{FF2B5EF4-FFF2-40B4-BE49-F238E27FC236}">
                <a16:creationId xmlns:a16="http://schemas.microsoft.com/office/drawing/2014/main" id="{378A92A4-48B7-0340-8B92-C0F9AC1FDA6C}"/>
              </a:ext>
            </a:extLst>
          </p:cNvPr>
          <p:cNvSpPr>
            <a:spLocks noGrp="1"/>
          </p:cNvSpPr>
          <p:nvPr>
            <p:ph type="title" hasCustomPrompt="1"/>
          </p:nvPr>
        </p:nvSpPr>
        <p:spPr>
          <a:xfrm>
            <a:off x="381884" y="1212811"/>
            <a:ext cx="8407184" cy="531455"/>
          </a:xfrm>
        </p:spPr>
        <p:txBody>
          <a:bodyPr anchor="t"/>
          <a:lstStyle>
            <a:lvl1pPr algn="l">
              <a:defRPr sz="3000">
                <a:solidFill>
                  <a:schemeClr val="bg1"/>
                </a:solidFill>
              </a:defRPr>
            </a:lvl1pPr>
          </a:lstStyle>
          <a:p>
            <a:r>
              <a:rPr lang="en-US" dirty="0"/>
              <a:t>Title heading here</a:t>
            </a:r>
          </a:p>
        </p:txBody>
      </p:sp>
      <p:sp>
        <p:nvSpPr>
          <p:cNvPr id="14" name="Text Placeholder 4">
            <a:extLst>
              <a:ext uri="{FF2B5EF4-FFF2-40B4-BE49-F238E27FC236}">
                <a16:creationId xmlns:a16="http://schemas.microsoft.com/office/drawing/2014/main" id="{55933010-02AF-864A-B29C-468E3DDEEA5E}"/>
              </a:ext>
            </a:extLst>
          </p:cNvPr>
          <p:cNvSpPr>
            <a:spLocks noGrp="1"/>
          </p:cNvSpPr>
          <p:nvPr>
            <p:ph type="body" sz="quarter" idx="13" hasCustomPrompt="1"/>
          </p:nvPr>
        </p:nvSpPr>
        <p:spPr>
          <a:xfrm>
            <a:off x="382766" y="1852176"/>
            <a:ext cx="8406302"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pic>
        <p:nvPicPr>
          <p:cNvPr id="7" name="Picture 6">
            <a:extLst>
              <a:ext uri="{FF2B5EF4-FFF2-40B4-BE49-F238E27FC236}">
                <a16:creationId xmlns:a16="http://schemas.microsoft.com/office/drawing/2014/main" id="{A8B4EEB1-42E3-41C0-B7C0-8A0DC6F52F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2" y="4031134"/>
            <a:ext cx="1494878" cy="517600"/>
          </a:xfrm>
          <a:prstGeom prst="rect">
            <a:avLst/>
          </a:prstGeom>
        </p:spPr>
      </p:pic>
    </p:spTree>
    <p:extLst>
      <p:ext uri="{BB962C8B-B14F-4D97-AF65-F5344CB8AC3E}">
        <p14:creationId xmlns:p14="http://schemas.microsoft.com/office/powerpoint/2010/main" val="381173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picture containing building, outdoor&#10;&#10;Description automatically generated">
            <a:extLst>
              <a:ext uri="{FF2B5EF4-FFF2-40B4-BE49-F238E27FC236}">
                <a16:creationId xmlns:a16="http://schemas.microsoft.com/office/drawing/2014/main" id="{7F04E902-5E8F-2341-BD2B-645DFE5A03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sp>
        <p:nvSpPr>
          <p:cNvPr id="9" name="Title 8">
            <a:extLst>
              <a:ext uri="{FF2B5EF4-FFF2-40B4-BE49-F238E27FC236}">
                <a16:creationId xmlns:a16="http://schemas.microsoft.com/office/drawing/2014/main" id="{2247765B-C297-9D4C-88A6-DD7AAB3B7E08}"/>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46AA5A77-B4AD-FB4D-9C50-E5814553BF0E}"/>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9880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picture containing wall, indoor, ceiling, floor&#10;&#10;Description automatically generated">
            <a:extLst>
              <a:ext uri="{FF2B5EF4-FFF2-40B4-BE49-F238E27FC236}">
                <a16:creationId xmlns:a16="http://schemas.microsoft.com/office/drawing/2014/main" id="{A0E5CEAC-0663-5246-91BD-F5AF7EAADAD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7" y="0"/>
            <a:ext cx="4708429" cy="5173957"/>
          </a:xfrm>
          <a:prstGeom prst="rect">
            <a:avLst/>
          </a:prstGeom>
        </p:spPr>
      </p:pic>
      <p:sp>
        <p:nvSpPr>
          <p:cNvPr id="9" name="Title 8">
            <a:extLst>
              <a:ext uri="{FF2B5EF4-FFF2-40B4-BE49-F238E27FC236}">
                <a16:creationId xmlns:a16="http://schemas.microsoft.com/office/drawing/2014/main" id="{812F6B4B-1723-1A4C-AF09-F05B8AB2C51D}"/>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F4AA7A69-63DD-8B41-B717-35D96A7976FE}"/>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19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view of a large building&#10;&#10;Description automatically generated">
            <a:extLst>
              <a:ext uri="{FF2B5EF4-FFF2-40B4-BE49-F238E27FC236}">
                <a16:creationId xmlns:a16="http://schemas.microsoft.com/office/drawing/2014/main" id="{B1EF443F-1551-0648-BE62-2C268A5287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4" y="0"/>
            <a:ext cx="4690665" cy="5143500"/>
          </a:xfrm>
          <a:prstGeom prst="rect">
            <a:avLst/>
          </a:prstGeom>
        </p:spPr>
      </p:pic>
      <p:sp>
        <p:nvSpPr>
          <p:cNvPr id="9" name="Title 8">
            <a:extLst>
              <a:ext uri="{FF2B5EF4-FFF2-40B4-BE49-F238E27FC236}">
                <a16:creationId xmlns:a16="http://schemas.microsoft.com/office/drawing/2014/main" id="{071A3A1C-E272-4843-89CE-EDECE6BC73FE}"/>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024402D9-880D-8140-95EC-69FB769CC429}"/>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5438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2" name="Picture 11" descr="A view of a large window&#10;&#10;Description automatically generated">
            <a:extLst>
              <a:ext uri="{FF2B5EF4-FFF2-40B4-BE49-F238E27FC236}">
                <a16:creationId xmlns:a16="http://schemas.microsoft.com/office/drawing/2014/main" id="{420423EE-BBB8-3641-9440-EA11434269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1"/>
            <a:ext cx="4567509" cy="5143500"/>
          </a:xfrm>
          <a:prstGeom prst="rect">
            <a:avLst/>
          </a:prstGeom>
        </p:spPr>
      </p:pic>
      <p:sp>
        <p:nvSpPr>
          <p:cNvPr id="9" name="Title 8">
            <a:extLst>
              <a:ext uri="{FF2B5EF4-FFF2-40B4-BE49-F238E27FC236}">
                <a16:creationId xmlns:a16="http://schemas.microsoft.com/office/drawing/2014/main" id="{CA20B820-D2E2-C848-9E8F-F76BE1FE3980}"/>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1" name="Text Placeholder 4">
            <a:extLst>
              <a:ext uri="{FF2B5EF4-FFF2-40B4-BE49-F238E27FC236}">
                <a16:creationId xmlns:a16="http://schemas.microsoft.com/office/drawing/2014/main" id="{3A26D019-3A8C-1B41-B128-5C2268769584}"/>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8452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2" name="Picture 11" descr="A bench in front of a building&#10;&#10;Description automatically generated">
            <a:extLst>
              <a:ext uri="{FF2B5EF4-FFF2-40B4-BE49-F238E27FC236}">
                <a16:creationId xmlns:a16="http://schemas.microsoft.com/office/drawing/2014/main" id="{9DA25CDA-EEDD-A747-B55E-843FD2345D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3014"/>
          <a:stretch/>
        </p:blipFill>
        <p:spPr>
          <a:xfrm>
            <a:off x="4567770" y="-1"/>
            <a:ext cx="4576230" cy="5351565"/>
          </a:xfrm>
          <a:prstGeom prst="rect">
            <a:avLst/>
          </a:prstGeom>
        </p:spPr>
      </p:pic>
      <p:sp>
        <p:nvSpPr>
          <p:cNvPr id="9" name="Title 8">
            <a:extLst>
              <a:ext uri="{FF2B5EF4-FFF2-40B4-BE49-F238E27FC236}">
                <a16:creationId xmlns:a16="http://schemas.microsoft.com/office/drawing/2014/main" id="{D4F558B5-645F-6C4B-801D-D20713615862}"/>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1" name="Text Placeholder 4">
            <a:extLst>
              <a:ext uri="{FF2B5EF4-FFF2-40B4-BE49-F238E27FC236}">
                <a16:creationId xmlns:a16="http://schemas.microsoft.com/office/drawing/2014/main" id="{29DC9766-3762-D345-9507-0129C70C46C6}"/>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1730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close up of a brick building&#10;&#10;Description automatically generated">
            <a:extLst>
              <a:ext uri="{FF2B5EF4-FFF2-40B4-BE49-F238E27FC236}">
                <a16:creationId xmlns:a16="http://schemas.microsoft.com/office/drawing/2014/main" id="{42F16A81-DDB6-9744-A640-ECE9CE4414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1"/>
            <a:ext cx="4573835" cy="5185497"/>
          </a:xfrm>
          <a:prstGeom prst="rect">
            <a:avLst/>
          </a:prstGeom>
        </p:spPr>
      </p:pic>
      <p:sp>
        <p:nvSpPr>
          <p:cNvPr id="9" name="Title 8">
            <a:extLst>
              <a:ext uri="{FF2B5EF4-FFF2-40B4-BE49-F238E27FC236}">
                <a16:creationId xmlns:a16="http://schemas.microsoft.com/office/drawing/2014/main" id="{D3EFE137-6AA8-5146-BB5B-1B41A5B34CB7}"/>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9BF42F2D-F344-4347-A77A-879196FB6781}"/>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9145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p:nvSpPr>
        <p:spPr>
          <a:xfrm>
            <a:off x="6629400" y="4767263"/>
            <a:ext cx="2133600" cy="273844"/>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75"/>
              <a:t>Page </a:t>
            </a:r>
            <a:fld id="{3B11C02F-2186-5E4E-90C0-5210A150EF90}" type="slidenum">
              <a:rPr lang="en-US" sz="675" smtClean="0"/>
              <a:pPr fontAlgn="auto">
                <a:spcBef>
                  <a:spcPts val="0"/>
                </a:spcBef>
                <a:spcAft>
                  <a:spcPts val="0"/>
                </a:spcAft>
                <a:defRPr/>
              </a:pPr>
              <a:t>‹#›</a:t>
            </a:fld>
            <a:endParaRPr lang="en-US" sz="675"/>
          </a:p>
        </p:txBody>
      </p:sp>
      <p:sp>
        <p:nvSpPr>
          <p:cNvPr id="6" name="Date Placeholder 3">
            <a:extLst>
              <a:ext uri="{FF2B5EF4-FFF2-40B4-BE49-F238E27FC236}">
                <a16:creationId xmlns:a16="http://schemas.microsoft.com/office/drawing/2014/main" id="{B454F75B-D7A2-4B14-8535-B803517C2A15}"/>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a:latin typeface="Arial" panose="020B0604020202020204" pitchFamily="34" charset="0"/>
                <a:cs typeface="Arial" panose="020B0604020202020204" pitchFamily="34" charset="0"/>
              </a:rPr>
              <a:t>The </a:t>
            </a:r>
            <a:r>
              <a:rPr lang="en-AU">
                <a:latin typeface="Arial" panose="020B0604020202020204" pitchFamily="34" charset="0"/>
                <a:cs typeface="Arial" panose="020B0604020202020204" pitchFamily="34" charset="0"/>
              </a:rPr>
              <a:t>University of Sydney</a:t>
            </a:r>
            <a:endParaRPr>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BE9EF11D-F5BE-ED40-AB5F-104A2C9A67EF}"/>
              </a:ext>
            </a:extLst>
          </p:cNvPr>
          <p:cNvSpPr>
            <a:spLocks noGrp="1"/>
          </p:cNvSpPr>
          <p:nvPr>
            <p:ph type="title"/>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title here</a:t>
            </a:r>
          </a:p>
        </p:txBody>
      </p:sp>
      <p:sp>
        <p:nvSpPr>
          <p:cNvPr id="8" name="Text Placeholder 2">
            <a:extLst>
              <a:ext uri="{FF2B5EF4-FFF2-40B4-BE49-F238E27FC236}">
                <a16:creationId xmlns:a16="http://schemas.microsoft.com/office/drawing/2014/main" id="{31D8007C-8639-1A4A-A2BB-5F88DD41E22F}"/>
              </a:ext>
            </a:extLst>
          </p:cNvPr>
          <p:cNvSpPr>
            <a:spLocks noGrp="1"/>
          </p:cNvSpPr>
          <p:nvPr>
            <p:ph type="body" idx="1"/>
          </p:nvPr>
        </p:nvSpPr>
        <p:spPr bwMode="auto">
          <a:xfrm>
            <a:off x="358775" y="1040583"/>
            <a:ext cx="4589253" cy="3664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Sub-heading Bold… 20pt</a:t>
            </a:r>
          </a:p>
          <a:p>
            <a:pPr lvl="0"/>
            <a:r>
              <a:rPr lang="en-US"/>
              <a:t>Add body copy </a:t>
            </a:r>
          </a:p>
        </p:txBody>
      </p:sp>
    </p:spTree>
    <p:extLst>
      <p:ext uri="{BB962C8B-B14F-4D97-AF65-F5344CB8AC3E}">
        <p14:creationId xmlns:p14="http://schemas.microsoft.com/office/powerpoint/2010/main" val="22286098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816" r:id="rId4"/>
    <p:sldLayoutId id="2147483817" r:id="rId5"/>
    <p:sldLayoutId id="2147483818" r:id="rId6"/>
    <p:sldLayoutId id="2147483819" r:id="rId7"/>
    <p:sldLayoutId id="2147483820" r:id="rId8"/>
    <p:sldLayoutId id="2147483821" r:id="rId9"/>
    <p:sldLayoutId id="2147483794" r:id="rId10"/>
    <p:sldLayoutId id="2147483845" r:id="rId11"/>
    <p:sldLayoutId id="2147483795" r:id="rId12"/>
    <p:sldLayoutId id="2147483796" r:id="rId13"/>
    <p:sldLayoutId id="2147483798" r:id="rId14"/>
    <p:sldLayoutId id="2147483799" r:id="rId15"/>
    <p:sldLayoutId id="2147483800" r:id="rId16"/>
    <p:sldLayoutId id="2147483801" r:id="rId17"/>
    <p:sldLayoutId id="2147483822" r:id="rId18"/>
    <p:sldLayoutId id="2147483797" r:id="rId19"/>
    <p:sldLayoutId id="2147483814" r:id="rId20"/>
    <p:sldLayoutId id="2147483802" r:id="rId21"/>
    <p:sldLayoutId id="2147483803" r:id="rId22"/>
    <p:sldLayoutId id="2147483804" r:id="rId23"/>
    <p:sldLayoutId id="2147483805" r:id="rId24"/>
    <p:sldLayoutId id="2147483806" r:id="rId25"/>
    <p:sldLayoutId id="2147483807" r:id="rId26"/>
    <p:sldLayoutId id="2147483808" r:id="rId27"/>
    <p:sldLayoutId id="2147483810" r:id="rId28"/>
    <p:sldLayoutId id="2147483811" r:id="rId29"/>
    <p:sldLayoutId id="2147483812" r:id="rId30"/>
    <p:sldLayoutId id="2147483813" r:id="rId31"/>
  </p:sldLayoutIdLst>
  <p:txStyles>
    <p:titleStyle>
      <a:lvl1pPr algn="l" defTabSz="342900" rtl="0" eaLnBrk="1" fontAlgn="base" hangingPunct="1">
        <a:spcBef>
          <a:spcPct val="0"/>
        </a:spcBef>
        <a:spcAft>
          <a:spcPct val="0"/>
        </a:spcAft>
        <a:defRPr sz="3000" b="1" kern="1200">
          <a:solidFill>
            <a:schemeClr val="accent1"/>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p:titleStyle>
    <p:body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4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46.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3ABFD4-40AD-495F-8326-60A205A6E736}"/>
              </a:ext>
            </a:extLst>
          </p:cNvPr>
          <p:cNvSpPr>
            <a:spLocks noGrp="1"/>
          </p:cNvSpPr>
          <p:nvPr>
            <p:ph type="title"/>
          </p:nvPr>
        </p:nvSpPr>
        <p:spPr>
          <a:xfrm>
            <a:off x="381884" y="1348199"/>
            <a:ext cx="3948874" cy="992229"/>
          </a:xfrm>
        </p:spPr>
        <p:txBody>
          <a:bodyPr/>
          <a:lstStyle/>
          <a:p>
            <a:r>
              <a:rPr lang="en-AU" dirty="0"/>
              <a:t>Real Programmers Don’t Write Research Software</a:t>
            </a:r>
          </a:p>
        </p:txBody>
      </p:sp>
      <p:sp>
        <p:nvSpPr>
          <p:cNvPr id="5" name="Text Placeholder 4">
            <a:extLst>
              <a:ext uri="{FF2B5EF4-FFF2-40B4-BE49-F238E27FC236}">
                <a16:creationId xmlns:a16="http://schemas.microsoft.com/office/drawing/2014/main" id="{F36D30D5-2911-4E04-AAFB-64B2C492A9C1}"/>
              </a:ext>
            </a:extLst>
          </p:cNvPr>
          <p:cNvSpPr>
            <a:spLocks noGrp="1"/>
          </p:cNvSpPr>
          <p:nvPr>
            <p:ph type="body" sz="quarter" idx="4294967295"/>
          </p:nvPr>
        </p:nvSpPr>
        <p:spPr>
          <a:xfrm>
            <a:off x="366942" y="2520725"/>
            <a:ext cx="3963817" cy="1328463"/>
          </a:xfrm>
        </p:spPr>
        <p:txBody>
          <a:bodyPr/>
          <a:lstStyle/>
          <a:p>
            <a:pPr marL="0" indent="0">
              <a:buNone/>
            </a:pPr>
            <a:r>
              <a:rPr lang="en-AU" sz="1800" dirty="0"/>
              <a:t>Mike Lynch</a:t>
            </a:r>
          </a:p>
          <a:p>
            <a:pPr marL="0" indent="0">
              <a:buNone/>
            </a:pPr>
            <a:r>
              <a:rPr lang="en-AU" sz="1800" dirty="0"/>
              <a:t>Research Engineer Group Lead</a:t>
            </a:r>
          </a:p>
          <a:p>
            <a:pPr marL="0" indent="0">
              <a:buNone/>
            </a:pPr>
            <a:r>
              <a:rPr lang="en-AU" sz="1800" dirty="0"/>
              <a:t>Sydney Informatics Hub</a:t>
            </a:r>
          </a:p>
        </p:txBody>
      </p:sp>
    </p:spTree>
    <p:extLst>
      <p:ext uri="{BB962C8B-B14F-4D97-AF65-F5344CB8AC3E}">
        <p14:creationId xmlns:p14="http://schemas.microsoft.com/office/powerpoint/2010/main" val="133772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8F9B2-E562-4772-3E27-B92F9AE4C014}"/>
              </a:ext>
            </a:extLst>
          </p:cNvPr>
          <p:cNvSpPr>
            <a:spLocks noGrp="1"/>
          </p:cNvSpPr>
          <p:nvPr>
            <p:ph idx="1"/>
          </p:nvPr>
        </p:nvSpPr>
        <p:spPr/>
        <p:txBody>
          <a:bodyPr/>
          <a:lstStyle/>
          <a:p>
            <a:r>
              <a:rPr lang="en-US" dirty="0"/>
              <a:t>Checking things automatically</a:t>
            </a:r>
          </a:p>
          <a:p>
            <a:r>
              <a:rPr lang="en-US" dirty="0"/>
              <a:t>Doing the same thing twice</a:t>
            </a:r>
          </a:p>
          <a:p>
            <a:r>
              <a:rPr lang="en-US" dirty="0"/>
              <a:t>Breaking things safely</a:t>
            </a:r>
          </a:p>
          <a:p>
            <a:r>
              <a:rPr lang="en-US" dirty="0"/>
              <a:t>Collaborating safely</a:t>
            </a:r>
          </a:p>
        </p:txBody>
      </p:sp>
      <p:sp>
        <p:nvSpPr>
          <p:cNvPr id="3" name="Title 2">
            <a:extLst>
              <a:ext uri="{FF2B5EF4-FFF2-40B4-BE49-F238E27FC236}">
                <a16:creationId xmlns:a16="http://schemas.microsoft.com/office/drawing/2014/main" id="{FFA28816-767B-0CD2-4EBA-384A26A00FCC}"/>
              </a:ext>
            </a:extLst>
          </p:cNvPr>
          <p:cNvSpPr>
            <a:spLocks noGrp="1"/>
          </p:cNvSpPr>
          <p:nvPr>
            <p:ph type="title"/>
          </p:nvPr>
        </p:nvSpPr>
        <p:spPr/>
        <p:txBody>
          <a:bodyPr/>
          <a:lstStyle/>
          <a:p>
            <a:r>
              <a:rPr lang="en-US" dirty="0"/>
              <a:t>Guardrails</a:t>
            </a:r>
          </a:p>
        </p:txBody>
      </p:sp>
      <p:pic>
        <p:nvPicPr>
          <p:cNvPr id="5" name="Graphic 4">
            <a:extLst>
              <a:ext uri="{FF2B5EF4-FFF2-40B4-BE49-F238E27FC236}">
                <a16:creationId xmlns:a16="http://schemas.microsoft.com/office/drawing/2014/main" id="{202F0D3F-74DC-17D7-5B7F-48D79C647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1741714"/>
            <a:ext cx="3447397" cy="2452551"/>
          </a:xfrm>
          <a:prstGeom prst="rect">
            <a:avLst/>
          </a:prstGeom>
        </p:spPr>
      </p:pic>
    </p:spTree>
    <p:extLst>
      <p:ext uri="{BB962C8B-B14F-4D97-AF65-F5344CB8AC3E}">
        <p14:creationId xmlns:p14="http://schemas.microsoft.com/office/powerpoint/2010/main" val="285362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C9239B-41B8-15DE-8E98-065EABD3B960}"/>
              </a:ext>
            </a:extLst>
          </p:cNvPr>
          <p:cNvSpPr>
            <a:spLocks noGrp="1"/>
          </p:cNvSpPr>
          <p:nvPr>
            <p:ph idx="1"/>
          </p:nvPr>
        </p:nvSpPr>
        <p:spPr/>
        <p:txBody>
          <a:bodyPr/>
          <a:lstStyle/>
          <a:p>
            <a:endParaRPr lang="en-US" dirty="0"/>
          </a:p>
          <a:p>
            <a:r>
              <a:rPr lang="en-US" dirty="0"/>
              <a:t>Separate dependencies for</a:t>
            </a:r>
            <a:br>
              <a:rPr lang="en-US" dirty="0"/>
            </a:br>
            <a:r>
              <a:rPr lang="en-US" dirty="0"/>
              <a:t>different projects</a:t>
            </a:r>
          </a:p>
          <a:p>
            <a:r>
              <a:rPr lang="en-US" dirty="0"/>
              <a:t>Python: </a:t>
            </a:r>
            <a:r>
              <a:rPr lang="en-US" dirty="0" err="1"/>
              <a:t>virtualenv</a:t>
            </a:r>
            <a:r>
              <a:rPr lang="en-US" dirty="0"/>
              <a:t>, </a:t>
            </a:r>
            <a:r>
              <a:rPr lang="en-US" dirty="0" err="1"/>
              <a:t>conda</a:t>
            </a:r>
            <a:endParaRPr lang="en-US" dirty="0"/>
          </a:p>
          <a:p>
            <a:r>
              <a:rPr lang="en-US" dirty="0"/>
              <a:t>R: </a:t>
            </a:r>
            <a:r>
              <a:rPr lang="en-US" dirty="0" err="1"/>
              <a:t>renv</a:t>
            </a:r>
            <a:endParaRPr lang="en-US" dirty="0"/>
          </a:p>
        </p:txBody>
      </p:sp>
      <p:sp>
        <p:nvSpPr>
          <p:cNvPr id="3" name="Title 2">
            <a:extLst>
              <a:ext uri="{FF2B5EF4-FFF2-40B4-BE49-F238E27FC236}">
                <a16:creationId xmlns:a16="http://schemas.microsoft.com/office/drawing/2014/main" id="{C65E757E-A027-ADCD-4B36-3AFA53C0094D}"/>
              </a:ext>
            </a:extLst>
          </p:cNvPr>
          <p:cNvSpPr>
            <a:spLocks noGrp="1"/>
          </p:cNvSpPr>
          <p:nvPr>
            <p:ph type="title"/>
          </p:nvPr>
        </p:nvSpPr>
        <p:spPr/>
        <p:txBody>
          <a:bodyPr/>
          <a:lstStyle/>
          <a:p>
            <a:r>
              <a:rPr lang="en-US" dirty="0"/>
              <a:t>Environments</a:t>
            </a:r>
          </a:p>
        </p:txBody>
      </p:sp>
      <p:pic>
        <p:nvPicPr>
          <p:cNvPr id="7" name="Graphic 6">
            <a:extLst>
              <a:ext uri="{FF2B5EF4-FFF2-40B4-BE49-F238E27FC236}">
                <a16:creationId xmlns:a16="http://schemas.microsoft.com/office/drawing/2014/main" id="{DA9DFD05-F444-7186-20DA-8A06DDB859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2787" y="1685924"/>
            <a:ext cx="3461898" cy="2438400"/>
          </a:xfrm>
          <a:prstGeom prst="rect">
            <a:avLst/>
          </a:prstGeom>
        </p:spPr>
      </p:pic>
    </p:spTree>
    <p:extLst>
      <p:ext uri="{BB962C8B-B14F-4D97-AF65-F5344CB8AC3E}">
        <p14:creationId xmlns:p14="http://schemas.microsoft.com/office/powerpoint/2010/main" val="130050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EE71F-1BF8-F937-ECFF-8612826A7FE7}"/>
              </a:ext>
            </a:extLst>
          </p:cNvPr>
          <p:cNvSpPr>
            <a:spLocks noGrp="1"/>
          </p:cNvSpPr>
          <p:nvPr>
            <p:ph idx="1"/>
          </p:nvPr>
        </p:nvSpPr>
        <p:spPr/>
        <p:txBody>
          <a:bodyPr/>
          <a:lstStyle/>
          <a:p>
            <a:r>
              <a:rPr lang="en-US" dirty="0"/>
              <a:t>Check your code without running it</a:t>
            </a:r>
          </a:p>
          <a:p>
            <a:r>
              <a:rPr lang="en-US" dirty="0"/>
              <a:t>Enforce stylistic conventions</a:t>
            </a:r>
          </a:p>
          <a:p>
            <a:r>
              <a:rPr lang="en-US" dirty="0"/>
              <a:t>Eliminate typos and silly errors</a:t>
            </a:r>
          </a:p>
          <a:p>
            <a:r>
              <a:rPr lang="en-US" dirty="0"/>
              <a:t>Python: black, flake8</a:t>
            </a:r>
          </a:p>
          <a:p>
            <a:r>
              <a:rPr lang="en-US" dirty="0"/>
              <a:t>R: </a:t>
            </a:r>
            <a:r>
              <a:rPr lang="en-US" dirty="0" err="1"/>
              <a:t>lintr</a:t>
            </a:r>
            <a:r>
              <a:rPr lang="en-US" dirty="0"/>
              <a:t>, styler</a:t>
            </a:r>
          </a:p>
          <a:p>
            <a:r>
              <a:rPr lang="en-US" dirty="0"/>
              <a:t>pre-commit</a:t>
            </a:r>
          </a:p>
        </p:txBody>
      </p:sp>
      <p:sp>
        <p:nvSpPr>
          <p:cNvPr id="3" name="Title 2">
            <a:extLst>
              <a:ext uri="{FF2B5EF4-FFF2-40B4-BE49-F238E27FC236}">
                <a16:creationId xmlns:a16="http://schemas.microsoft.com/office/drawing/2014/main" id="{2D098F2B-1BCD-86BE-02C4-7C5A7F3BAAB9}"/>
              </a:ext>
            </a:extLst>
          </p:cNvPr>
          <p:cNvSpPr>
            <a:spLocks noGrp="1"/>
          </p:cNvSpPr>
          <p:nvPr>
            <p:ph type="title"/>
          </p:nvPr>
        </p:nvSpPr>
        <p:spPr/>
        <p:txBody>
          <a:bodyPr/>
          <a:lstStyle/>
          <a:p>
            <a:r>
              <a:rPr lang="en-US" dirty="0"/>
              <a:t>Static analysis</a:t>
            </a:r>
          </a:p>
        </p:txBody>
      </p:sp>
      <p:pic>
        <p:nvPicPr>
          <p:cNvPr id="5" name="Graphic 4">
            <a:extLst>
              <a:ext uri="{FF2B5EF4-FFF2-40B4-BE49-F238E27FC236}">
                <a16:creationId xmlns:a16="http://schemas.microsoft.com/office/drawing/2014/main" id="{D8FED08B-9132-78DB-E99E-3B46F0875F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618931"/>
            <a:ext cx="3684570" cy="3684570"/>
          </a:xfrm>
          <a:prstGeom prst="rect">
            <a:avLst/>
          </a:prstGeom>
        </p:spPr>
      </p:pic>
    </p:spTree>
    <p:extLst>
      <p:ext uri="{BB962C8B-B14F-4D97-AF65-F5344CB8AC3E}">
        <p14:creationId xmlns:p14="http://schemas.microsoft.com/office/powerpoint/2010/main" val="256016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5E757E-A027-ADCD-4B36-3AFA53C0094D}"/>
              </a:ext>
            </a:extLst>
          </p:cNvPr>
          <p:cNvSpPr>
            <a:spLocks noGrp="1"/>
          </p:cNvSpPr>
          <p:nvPr>
            <p:ph type="title"/>
          </p:nvPr>
        </p:nvSpPr>
        <p:spPr/>
        <p:txBody>
          <a:bodyPr/>
          <a:lstStyle/>
          <a:p>
            <a:r>
              <a:rPr lang="en-US" dirty="0"/>
              <a:t>Git</a:t>
            </a:r>
          </a:p>
        </p:txBody>
      </p:sp>
      <p:sp>
        <p:nvSpPr>
          <p:cNvPr id="7" name="Content Placeholder 6">
            <a:extLst>
              <a:ext uri="{FF2B5EF4-FFF2-40B4-BE49-F238E27FC236}">
                <a16:creationId xmlns:a16="http://schemas.microsoft.com/office/drawing/2014/main" id="{47CFCAB2-7404-802B-5D7E-6B818531767F}"/>
              </a:ext>
            </a:extLst>
          </p:cNvPr>
          <p:cNvSpPr>
            <a:spLocks noGrp="1"/>
          </p:cNvSpPr>
          <p:nvPr>
            <p:ph idx="1"/>
          </p:nvPr>
        </p:nvSpPr>
        <p:spPr/>
        <p:txBody>
          <a:bodyPr/>
          <a:lstStyle/>
          <a:p>
            <a:r>
              <a:rPr lang="en-US" dirty="0"/>
              <a:t>It’s an essential part of modern IT</a:t>
            </a:r>
          </a:p>
          <a:p>
            <a:r>
              <a:rPr lang="en-US" dirty="0"/>
              <a:t>It’s impossible to use</a:t>
            </a:r>
          </a:p>
          <a:p>
            <a:r>
              <a:rPr lang="en-US" dirty="0"/>
              <a:t>Let your IDE do it for you</a:t>
            </a:r>
          </a:p>
        </p:txBody>
      </p:sp>
      <p:pic>
        <p:nvPicPr>
          <p:cNvPr id="9" name="Graphic 8">
            <a:extLst>
              <a:ext uri="{FF2B5EF4-FFF2-40B4-BE49-F238E27FC236}">
                <a16:creationId xmlns:a16="http://schemas.microsoft.com/office/drawing/2014/main" id="{46B605D0-59B4-4D7C-0F1B-35369B42AF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388" y="1567543"/>
            <a:ext cx="4209707" cy="2800894"/>
          </a:xfrm>
          <a:prstGeom prst="rect">
            <a:avLst/>
          </a:prstGeom>
        </p:spPr>
      </p:pic>
    </p:spTree>
    <p:extLst>
      <p:ext uri="{BB962C8B-B14F-4D97-AF65-F5344CB8AC3E}">
        <p14:creationId xmlns:p14="http://schemas.microsoft.com/office/powerpoint/2010/main" val="283789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66D0BB-9D1D-866E-761D-CFCD397FF65A}"/>
              </a:ext>
            </a:extLst>
          </p:cNvPr>
          <p:cNvSpPr>
            <a:spLocks noGrp="1"/>
          </p:cNvSpPr>
          <p:nvPr>
            <p:ph type="title"/>
          </p:nvPr>
        </p:nvSpPr>
        <p:spPr/>
        <p:txBody>
          <a:bodyPr/>
          <a:lstStyle/>
          <a:p>
            <a:r>
              <a:rPr lang="en-US" dirty="0"/>
              <a:t>DevOps tools</a:t>
            </a:r>
          </a:p>
        </p:txBody>
      </p:sp>
      <p:sp>
        <p:nvSpPr>
          <p:cNvPr id="7" name="Content Placeholder 6">
            <a:extLst>
              <a:ext uri="{FF2B5EF4-FFF2-40B4-BE49-F238E27FC236}">
                <a16:creationId xmlns:a16="http://schemas.microsoft.com/office/drawing/2014/main" id="{58AB054B-A02F-E17C-C5CC-4DCBB117F622}"/>
              </a:ext>
            </a:extLst>
          </p:cNvPr>
          <p:cNvSpPr>
            <a:spLocks noGrp="1"/>
          </p:cNvSpPr>
          <p:nvPr>
            <p:ph idx="1"/>
          </p:nvPr>
        </p:nvSpPr>
        <p:spPr/>
        <p:txBody>
          <a:bodyPr/>
          <a:lstStyle/>
          <a:p>
            <a:r>
              <a:rPr lang="en-US" dirty="0"/>
              <a:t>Tools are designed to scale from laptops to cloud</a:t>
            </a:r>
          </a:p>
          <a:p>
            <a:r>
              <a:rPr lang="en-US" dirty="0"/>
              <a:t>Capture old tech stacks in containers</a:t>
            </a:r>
          </a:p>
          <a:p>
            <a:r>
              <a:rPr lang="en-US" dirty="0"/>
              <a:t>Pipelines from one domain can be reused</a:t>
            </a:r>
            <a:br>
              <a:rPr lang="en-US" dirty="0"/>
            </a:br>
            <a:r>
              <a:rPr lang="en-US" dirty="0"/>
              <a:t>for computation in others</a:t>
            </a:r>
          </a:p>
          <a:p>
            <a:endParaRPr lang="en-US" dirty="0"/>
          </a:p>
        </p:txBody>
      </p:sp>
      <p:pic>
        <p:nvPicPr>
          <p:cNvPr id="9" name="Graphic 8">
            <a:extLst>
              <a:ext uri="{FF2B5EF4-FFF2-40B4-BE49-F238E27FC236}">
                <a16:creationId xmlns:a16="http://schemas.microsoft.com/office/drawing/2014/main" id="{3CCBAA98-B338-3EBB-580E-A38D60B36A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848583" y="1890446"/>
            <a:ext cx="3994630" cy="2704178"/>
          </a:xfrm>
          <a:prstGeom prst="rect">
            <a:avLst/>
          </a:prstGeom>
        </p:spPr>
      </p:pic>
    </p:spTree>
    <p:extLst>
      <p:ext uri="{BB962C8B-B14F-4D97-AF65-F5344CB8AC3E}">
        <p14:creationId xmlns:p14="http://schemas.microsoft.com/office/powerpoint/2010/main" val="217336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A560DF-30A6-1B14-1B1B-2B772AF26249}"/>
              </a:ext>
            </a:extLst>
          </p:cNvPr>
          <p:cNvSpPr>
            <a:spLocks noGrp="1"/>
          </p:cNvSpPr>
          <p:nvPr>
            <p:ph idx="1"/>
          </p:nvPr>
        </p:nvSpPr>
        <p:spPr/>
        <p:txBody>
          <a:bodyPr/>
          <a:lstStyle/>
          <a:p>
            <a:r>
              <a:rPr lang="en-US" dirty="0" err="1"/>
              <a:t>Felienne</a:t>
            </a:r>
            <a:r>
              <a:rPr lang="en-US" dirty="0"/>
              <a:t> </a:t>
            </a:r>
            <a:r>
              <a:rPr lang="en-US" dirty="0" err="1"/>
              <a:t>Hermans</a:t>
            </a:r>
            <a:r>
              <a:rPr lang="en-US" dirty="0"/>
              <a:t>: </a:t>
            </a:r>
            <a:r>
              <a:rPr lang="en-US" i="1" dirty="0"/>
              <a:t>The Programmer’s Brain</a:t>
            </a:r>
            <a:endParaRPr lang="en-US" dirty="0"/>
          </a:p>
          <a:p>
            <a:r>
              <a:rPr lang="en-US" dirty="0"/>
              <a:t>Confusion is uncomfortable</a:t>
            </a:r>
          </a:p>
          <a:p>
            <a:r>
              <a:rPr lang="en-US" dirty="0"/>
              <a:t>We react to this with visceral</a:t>
            </a:r>
            <a:br>
              <a:rPr lang="en-US" dirty="0"/>
            </a:br>
            <a:r>
              <a:rPr lang="en-US" dirty="0"/>
              <a:t>language</a:t>
            </a:r>
          </a:p>
          <a:p>
            <a:r>
              <a:rPr lang="en-US" dirty="0"/>
              <a:t>This can contribute to </a:t>
            </a:r>
            <a:br>
              <a:rPr lang="en-US" dirty="0"/>
            </a:br>
            <a:r>
              <a:rPr lang="en-US" dirty="0"/>
              <a:t>gatekeeping and exclusion</a:t>
            </a:r>
          </a:p>
          <a:p>
            <a:endParaRPr lang="en-US" dirty="0"/>
          </a:p>
          <a:p>
            <a:endParaRPr lang="en-US" dirty="0"/>
          </a:p>
        </p:txBody>
      </p:sp>
      <p:sp>
        <p:nvSpPr>
          <p:cNvPr id="3" name="Title 2">
            <a:extLst>
              <a:ext uri="{FF2B5EF4-FFF2-40B4-BE49-F238E27FC236}">
                <a16:creationId xmlns:a16="http://schemas.microsoft.com/office/drawing/2014/main" id="{11FD3C96-803C-EC14-A964-14BC9F92FF27}"/>
              </a:ext>
            </a:extLst>
          </p:cNvPr>
          <p:cNvSpPr>
            <a:spLocks noGrp="1"/>
          </p:cNvSpPr>
          <p:nvPr>
            <p:ph type="title"/>
          </p:nvPr>
        </p:nvSpPr>
        <p:spPr/>
        <p:txBody>
          <a:bodyPr/>
          <a:lstStyle/>
          <a:p>
            <a:r>
              <a:rPr lang="en-US" dirty="0"/>
              <a:t>Culture</a:t>
            </a:r>
          </a:p>
        </p:txBody>
      </p:sp>
      <p:pic>
        <p:nvPicPr>
          <p:cNvPr id="5" name="Graphic 4">
            <a:extLst>
              <a:ext uri="{FF2B5EF4-FFF2-40B4-BE49-F238E27FC236}">
                <a16:creationId xmlns:a16="http://schemas.microsoft.com/office/drawing/2014/main" id="{485D0578-48DD-D544-0EF2-EA55A53255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2372" y="2081348"/>
            <a:ext cx="3961602" cy="2222681"/>
          </a:xfrm>
          <a:prstGeom prst="rect">
            <a:avLst/>
          </a:prstGeom>
        </p:spPr>
      </p:pic>
    </p:spTree>
    <p:extLst>
      <p:ext uri="{BB962C8B-B14F-4D97-AF65-F5344CB8AC3E}">
        <p14:creationId xmlns:p14="http://schemas.microsoft.com/office/powerpoint/2010/main" val="274770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758D1D-A8D9-AC90-B9B7-AE888F9CAB6D}"/>
              </a:ext>
            </a:extLst>
          </p:cNvPr>
          <p:cNvSpPr>
            <a:spLocks noGrp="1"/>
          </p:cNvSpPr>
          <p:nvPr>
            <p:ph idx="1"/>
          </p:nvPr>
        </p:nvSpPr>
        <p:spPr/>
        <p:txBody>
          <a:bodyPr/>
          <a:lstStyle/>
          <a:p>
            <a:r>
              <a:rPr lang="en-US" dirty="0"/>
              <a:t>Vulnerable, and therefore intimidating</a:t>
            </a:r>
          </a:p>
          <a:p>
            <a:r>
              <a:rPr lang="en-US" dirty="0"/>
              <a:t>Needs team support</a:t>
            </a:r>
          </a:p>
          <a:p>
            <a:r>
              <a:rPr lang="en-US" dirty="0"/>
              <a:t>Has to be budgeted for</a:t>
            </a:r>
          </a:p>
          <a:p>
            <a:r>
              <a:rPr lang="en-US" dirty="0"/>
              <a:t>Collaboration, not criticism</a:t>
            </a:r>
          </a:p>
        </p:txBody>
      </p:sp>
      <p:sp>
        <p:nvSpPr>
          <p:cNvPr id="3" name="Title 2">
            <a:extLst>
              <a:ext uri="{FF2B5EF4-FFF2-40B4-BE49-F238E27FC236}">
                <a16:creationId xmlns:a16="http://schemas.microsoft.com/office/drawing/2014/main" id="{3BABDAC4-194A-278F-2F0D-5045D12E9ECC}"/>
              </a:ext>
            </a:extLst>
          </p:cNvPr>
          <p:cNvSpPr>
            <a:spLocks noGrp="1"/>
          </p:cNvSpPr>
          <p:nvPr>
            <p:ph type="title"/>
          </p:nvPr>
        </p:nvSpPr>
        <p:spPr/>
        <p:txBody>
          <a:bodyPr/>
          <a:lstStyle/>
          <a:p>
            <a:r>
              <a:rPr lang="en-US" dirty="0"/>
              <a:t>Code review</a:t>
            </a:r>
          </a:p>
        </p:txBody>
      </p:sp>
      <p:pic>
        <p:nvPicPr>
          <p:cNvPr id="5" name="Graphic 4">
            <a:extLst>
              <a:ext uri="{FF2B5EF4-FFF2-40B4-BE49-F238E27FC236}">
                <a16:creationId xmlns:a16="http://schemas.microsoft.com/office/drawing/2014/main" id="{041BD035-54E4-44D3-F0B9-5D98C7D714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6204" y="2116181"/>
            <a:ext cx="3883925" cy="2774769"/>
          </a:xfrm>
          <a:prstGeom prst="rect">
            <a:avLst/>
          </a:prstGeom>
        </p:spPr>
      </p:pic>
    </p:spTree>
    <p:extLst>
      <p:ext uri="{BB962C8B-B14F-4D97-AF65-F5344CB8AC3E}">
        <p14:creationId xmlns:p14="http://schemas.microsoft.com/office/powerpoint/2010/main" val="271201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758D1D-A8D9-AC90-B9B7-AE888F9CAB6D}"/>
              </a:ext>
            </a:extLst>
          </p:cNvPr>
          <p:cNvSpPr>
            <a:spLocks noGrp="1"/>
          </p:cNvSpPr>
          <p:nvPr>
            <p:ph idx="1"/>
          </p:nvPr>
        </p:nvSpPr>
        <p:spPr/>
        <p:txBody>
          <a:bodyPr/>
          <a:lstStyle/>
          <a:p>
            <a:r>
              <a:rPr lang="en-US" dirty="0"/>
              <a:t>Research Software Engineering Unconference 2022</a:t>
            </a:r>
          </a:p>
          <a:p>
            <a:pPr lvl="1"/>
            <a:r>
              <a:rPr lang="en-US" dirty="0"/>
              <a:t>Researchers who code and IT professionals</a:t>
            </a:r>
          </a:p>
          <a:p>
            <a:pPr lvl="1"/>
            <a:r>
              <a:rPr lang="en-US" dirty="0"/>
              <a:t>Overcoming isolation between teams and within institutions</a:t>
            </a:r>
          </a:p>
          <a:p>
            <a:r>
              <a:rPr lang="en-US" dirty="0"/>
              <a:t>NumPy: Newcomers Hour</a:t>
            </a:r>
          </a:p>
          <a:p>
            <a:pPr lvl="1"/>
            <a:r>
              <a:rPr lang="en-US" dirty="0"/>
              <a:t>Make open source projects more inclusive</a:t>
            </a:r>
          </a:p>
        </p:txBody>
      </p:sp>
      <p:sp>
        <p:nvSpPr>
          <p:cNvPr id="3" name="Title 2">
            <a:extLst>
              <a:ext uri="{FF2B5EF4-FFF2-40B4-BE49-F238E27FC236}">
                <a16:creationId xmlns:a16="http://schemas.microsoft.com/office/drawing/2014/main" id="{3BABDAC4-194A-278F-2F0D-5045D12E9ECC}"/>
              </a:ext>
            </a:extLst>
          </p:cNvPr>
          <p:cNvSpPr>
            <a:spLocks noGrp="1"/>
          </p:cNvSpPr>
          <p:nvPr>
            <p:ph type="title"/>
          </p:nvPr>
        </p:nvSpPr>
        <p:spPr/>
        <p:txBody>
          <a:bodyPr/>
          <a:lstStyle/>
          <a:p>
            <a:r>
              <a:rPr lang="en-US" dirty="0"/>
              <a:t>Building community</a:t>
            </a:r>
          </a:p>
        </p:txBody>
      </p:sp>
    </p:spTree>
    <p:extLst>
      <p:ext uri="{BB962C8B-B14F-4D97-AF65-F5344CB8AC3E}">
        <p14:creationId xmlns:p14="http://schemas.microsoft.com/office/powerpoint/2010/main" val="283394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4681C-F243-40A7-7464-40D0D3E89F21}"/>
              </a:ext>
            </a:extLst>
          </p:cNvPr>
          <p:cNvSpPr>
            <a:spLocks noGrp="1"/>
          </p:cNvSpPr>
          <p:nvPr>
            <p:ph idx="1"/>
          </p:nvPr>
        </p:nvSpPr>
        <p:spPr/>
        <p:txBody>
          <a:bodyPr/>
          <a:lstStyle/>
          <a:p>
            <a:r>
              <a:rPr lang="en-US" dirty="0"/>
              <a:t>Links and references: https://</a:t>
            </a:r>
            <a:r>
              <a:rPr lang="en-US" dirty="0" err="1"/>
              <a:t>etc.mikelynch.org</a:t>
            </a:r>
            <a:r>
              <a:rPr lang="en-US" dirty="0"/>
              <a:t>/eres22/</a:t>
            </a:r>
          </a:p>
          <a:p>
            <a:r>
              <a:rPr lang="en-US" dirty="0"/>
              <a:t>Questions?</a:t>
            </a:r>
          </a:p>
          <a:p>
            <a:endParaRPr lang="en-US" dirty="0"/>
          </a:p>
        </p:txBody>
      </p:sp>
      <p:sp>
        <p:nvSpPr>
          <p:cNvPr id="3" name="Title 2">
            <a:extLst>
              <a:ext uri="{FF2B5EF4-FFF2-40B4-BE49-F238E27FC236}">
                <a16:creationId xmlns:a16="http://schemas.microsoft.com/office/drawing/2014/main" id="{6B852871-C185-0E79-9EAE-1718DFC06103}"/>
              </a:ext>
            </a:extLst>
          </p:cNvPr>
          <p:cNvSpPr>
            <a:spLocks noGrp="1"/>
          </p:cNvSpPr>
          <p:nvPr>
            <p:ph type="title"/>
          </p:nvPr>
        </p:nvSpPr>
        <p:spPr/>
        <p:txBody>
          <a:bodyPr/>
          <a:lstStyle/>
          <a:p>
            <a:r>
              <a:rPr lang="en-US" dirty="0"/>
              <a:t>Thank You!</a:t>
            </a:r>
          </a:p>
        </p:txBody>
      </p:sp>
      <p:pic>
        <p:nvPicPr>
          <p:cNvPr id="5" name="Graphic 4">
            <a:extLst>
              <a:ext uri="{FF2B5EF4-FFF2-40B4-BE49-F238E27FC236}">
                <a16:creationId xmlns:a16="http://schemas.microsoft.com/office/drawing/2014/main" id="{AD4DF05D-332E-23D2-270A-DDFB34F598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0102" y="2168197"/>
            <a:ext cx="2426426" cy="2426426"/>
          </a:xfrm>
          <a:prstGeom prst="rect">
            <a:avLst/>
          </a:prstGeom>
        </p:spPr>
      </p:pic>
      <p:pic>
        <p:nvPicPr>
          <p:cNvPr id="6" name="Picture 5" descr="Qr code&#10;&#10;Description automatically generated">
            <a:extLst>
              <a:ext uri="{FF2B5EF4-FFF2-40B4-BE49-F238E27FC236}">
                <a16:creationId xmlns:a16="http://schemas.microsoft.com/office/drawing/2014/main" id="{9FA76E56-6B51-5DA5-011B-C2F448982CA2}"/>
              </a:ext>
            </a:extLst>
          </p:cNvPr>
          <p:cNvPicPr>
            <a:picLocks noChangeAspect="1"/>
          </p:cNvPicPr>
          <p:nvPr/>
        </p:nvPicPr>
        <p:blipFill>
          <a:blip r:embed="rId5"/>
          <a:stretch>
            <a:fillRect/>
          </a:stretch>
        </p:blipFill>
        <p:spPr>
          <a:xfrm>
            <a:off x="457200" y="2480697"/>
            <a:ext cx="2113926" cy="2113926"/>
          </a:xfrm>
          <a:prstGeom prst="rect">
            <a:avLst/>
          </a:prstGeom>
        </p:spPr>
      </p:pic>
    </p:spTree>
    <p:extLst>
      <p:ext uri="{BB962C8B-B14F-4D97-AF65-F5344CB8AC3E}">
        <p14:creationId xmlns:p14="http://schemas.microsoft.com/office/powerpoint/2010/main" val="342227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F12A04-BCF3-1671-907F-0931F3B82414}"/>
              </a:ext>
            </a:extLst>
          </p:cNvPr>
          <p:cNvSpPr>
            <a:spLocks noGrp="1"/>
          </p:cNvSpPr>
          <p:nvPr>
            <p:ph idx="1"/>
          </p:nvPr>
        </p:nvSpPr>
        <p:spPr/>
        <p:txBody>
          <a:bodyPr/>
          <a:lstStyle/>
          <a:p>
            <a:r>
              <a:rPr lang="en-US" dirty="0"/>
              <a:t>Statistics</a:t>
            </a:r>
          </a:p>
          <a:p>
            <a:r>
              <a:rPr lang="en-US" dirty="0"/>
              <a:t>Data science</a:t>
            </a:r>
          </a:p>
          <a:p>
            <a:r>
              <a:rPr lang="en-US" dirty="0"/>
              <a:t>Software engineering</a:t>
            </a:r>
          </a:p>
          <a:p>
            <a:r>
              <a:rPr lang="en-US" dirty="0"/>
              <a:t>Bioinformatics</a:t>
            </a:r>
          </a:p>
          <a:p>
            <a:r>
              <a:rPr lang="en-US" dirty="0"/>
              <a:t>HPC</a:t>
            </a:r>
          </a:p>
          <a:p>
            <a:pPr marL="0" indent="0">
              <a:buNone/>
            </a:pPr>
            <a:endParaRPr lang="en-US" dirty="0"/>
          </a:p>
          <a:p>
            <a:pPr marL="0" indent="0">
              <a:buNone/>
            </a:pPr>
            <a:r>
              <a:rPr lang="en-US" dirty="0"/>
              <a:t>https://</a:t>
            </a:r>
            <a:r>
              <a:rPr lang="en-US" dirty="0" err="1"/>
              <a:t>www.sydney.edu.au</a:t>
            </a:r>
            <a:r>
              <a:rPr lang="en-US" dirty="0"/>
              <a:t>/research/facilities/</a:t>
            </a:r>
            <a:r>
              <a:rPr lang="en-US" dirty="0" err="1"/>
              <a:t>sydney</a:t>
            </a:r>
            <a:r>
              <a:rPr lang="en-US" dirty="0"/>
              <a:t>-informatics-</a:t>
            </a:r>
            <a:r>
              <a:rPr lang="en-US" dirty="0" err="1"/>
              <a:t>hub.html</a:t>
            </a:r>
            <a:endParaRPr lang="en-US" dirty="0"/>
          </a:p>
        </p:txBody>
      </p:sp>
      <p:sp>
        <p:nvSpPr>
          <p:cNvPr id="3" name="Title 2">
            <a:extLst>
              <a:ext uri="{FF2B5EF4-FFF2-40B4-BE49-F238E27FC236}">
                <a16:creationId xmlns:a16="http://schemas.microsoft.com/office/drawing/2014/main" id="{ED2B2719-4D93-9C23-4315-57319044D013}"/>
              </a:ext>
            </a:extLst>
          </p:cNvPr>
          <p:cNvSpPr>
            <a:spLocks noGrp="1"/>
          </p:cNvSpPr>
          <p:nvPr>
            <p:ph type="title"/>
          </p:nvPr>
        </p:nvSpPr>
        <p:spPr/>
        <p:txBody>
          <a:bodyPr/>
          <a:lstStyle/>
          <a:p>
            <a:r>
              <a:rPr lang="en-US" dirty="0"/>
              <a:t>Sydney Informatics Hub</a:t>
            </a:r>
          </a:p>
        </p:txBody>
      </p:sp>
    </p:spTree>
    <p:extLst>
      <p:ext uri="{BB962C8B-B14F-4D97-AF65-F5344CB8AC3E}">
        <p14:creationId xmlns:p14="http://schemas.microsoft.com/office/powerpoint/2010/main" val="203282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9CC9C-60EE-CC4B-90F7-268D34E3DE12}"/>
              </a:ext>
            </a:extLst>
          </p:cNvPr>
          <p:cNvSpPr>
            <a:spLocks noGrp="1"/>
          </p:cNvSpPr>
          <p:nvPr>
            <p:ph idx="1"/>
          </p:nvPr>
        </p:nvSpPr>
        <p:spPr/>
        <p:txBody>
          <a:bodyPr/>
          <a:lstStyle/>
          <a:p>
            <a:pPr marL="0" indent="0">
              <a:buNone/>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C8B76593-393B-3E46-B04E-02CA18A45C10}"/>
              </a:ext>
            </a:extLst>
          </p:cNvPr>
          <p:cNvSpPr>
            <a:spLocks noGrp="1"/>
          </p:cNvSpPr>
          <p:nvPr>
            <p:ph type="title"/>
          </p:nvPr>
        </p:nvSpPr>
        <p:spPr/>
        <p:txBody>
          <a:bodyPr/>
          <a:lstStyle/>
          <a:p>
            <a:r>
              <a:rPr lang="en-US" dirty="0"/>
              <a:t>Abject-oriented programming</a:t>
            </a:r>
          </a:p>
        </p:txBody>
      </p:sp>
      <p:pic>
        <p:nvPicPr>
          <p:cNvPr id="5" name="Graphic 4">
            <a:extLst>
              <a:ext uri="{FF2B5EF4-FFF2-40B4-BE49-F238E27FC236}">
                <a16:creationId xmlns:a16="http://schemas.microsoft.com/office/drawing/2014/main" id="{E9FD0D3A-08FC-6514-6BF9-110EA0A3EB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6871" y="1123405"/>
            <a:ext cx="4236352" cy="2670919"/>
          </a:xfrm>
          <a:prstGeom prst="rect">
            <a:avLst/>
          </a:prstGeom>
        </p:spPr>
      </p:pic>
    </p:spTree>
    <p:extLst>
      <p:ext uri="{BB962C8B-B14F-4D97-AF65-F5344CB8AC3E}">
        <p14:creationId xmlns:p14="http://schemas.microsoft.com/office/powerpoint/2010/main" val="303749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9CC9C-60EE-CC4B-90F7-268D34E3DE12}"/>
              </a:ext>
            </a:extLst>
          </p:cNvPr>
          <p:cNvSpPr>
            <a:spLocks noGrp="1"/>
          </p:cNvSpPr>
          <p:nvPr>
            <p:ph idx="1"/>
          </p:nvPr>
        </p:nvSpPr>
        <p:spPr/>
        <p:txBody>
          <a:bodyPr/>
          <a:lstStyle/>
          <a:p>
            <a:pPr>
              <a:buFontTx/>
              <a:buChar char="-"/>
            </a:pPr>
            <a:r>
              <a:rPr lang="en-US" dirty="0"/>
              <a:t>I don’t have formal tech qualifications</a:t>
            </a:r>
          </a:p>
          <a:p>
            <a:pPr>
              <a:buFontTx/>
              <a:buChar char="-"/>
            </a:pPr>
            <a:r>
              <a:rPr lang="en-US" dirty="0"/>
              <a:t>I’m a researcher</a:t>
            </a:r>
          </a:p>
          <a:p>
            <a:pPr>
              <a:buFontTx/>
              <a:buChar char="-"/>
            </a:pPr>
            <a:r>
              <a:rPr lang="en-US" dirty="0"/>
              <a:t>I’m a data scientist</a:t>
            </a:r>
          </a:p>
          <a:p>
            <a:pPr>
              <a:buFontTx/>
              <a:buChar char="-"/>
            </a:pPr>
            <a:r>
              <a:rPr lang="en-US" dirty="0"/>
              <a:t>I’m a bioinformatician</a:t>
            </a:r>
          </a:p>
          <a:p>
            <a:pPr>
              <a:buFontTx/>
              <a:buChar char="-"/>
            </a:pPr>
            <a:endParaRPr lang="en-US" dirty="0"/>
          </a:p>
          <a:p>
            <a:pPr>
              <a:buFontTx/>
              <a:buChar char="-"/>
            </a:pPr>
            <a:r>
              <a:rPr lang="en-US" dirty="0"/>
              <a:t>I’ll fix things without you having to raise a ticket</a:t>
            </a:r>
          </a:p>
          <a:p>
            <a:pPr>
              <a:buFontTx/>
              <a:buChar char="-"/>
            </a:pPr>
            <a:r>
              <a:rPr lang="en-US" dirty="0"/>
              <a:t>I don’t need to jump through enterprise IT hoops</a:t>
            </a:r>
          </a:p>
        </p:txBody>
      </p:sp>
      <p:sp>
        <p:nvSpPr>
          <p:cNvPr id="3" name="Title 2">
            <a:extLst>
              <a:ext uri="{FF2B5EF4-FFF2-40B4-BE49-F238E27FC236}">
                <a16:creationId xmlns:a16="http://schemas.microsoft.com/office/drawing/2014/main" id="{C8B76593-393B-3E46-B04E-02CA18A45C10}"/>
              </a:ext>
            </a:extLst>
          </p:cNvPr>
          <p:cNvSpPr>
            <a:spLocks noGrp="1"/>
          </p:cNvSpPr>
          <p:nvPr>
            <p:ph type="title"/>
          </p:nvPr>
        </p:nvSpPr>
        <p:spPr/>
        <p:txBody>
          <a:bodyPr/>
          <a:lstStyle/>
          <a:p>
            <a:r>
              <a:rPr lang="en-US" dirty="0"/>
              <a:t>“I’m not a software engineer”</a:t>
            </a:r>
          </a:p>
        </p:txBody>
      </p:sp>
    </p:spTree>
    <p:extLst>
      <p:ext uri="{BB962C8B-B14F-4D97-AF65-F5344CB8AC3E}">
        <p14:creationId xmlns:p14="http://schemas.microsoft.com/office/powerpoint/2010/main" val="196046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9CC9C-60EE-CC4B-90F7-268D34E3DE12}"/>
              </a:ext>
            </a:extLst>
          </p:cNvPr>
          <p:cNvSpPr>
            <a:spLocks noGrp="1"/>
          </p:cNvSpPr>
          <p:nvPr>
            <p:ph idx="1"/>
          </p:nvPr>
        </p:nvSpPr>
        <p:spPr/>
        <p:txBody>
          <a:bodyPr/>
          <a:lstStyle/>
          <a:p>
            <a:pPr marL="0" indent="0">
              <a:buNone/>
            </a:pPr>
            <a:endParaRPr lang="en-US" dirty="0"/>
          </a:p>
          <a:p>
            <a:r>
              <a:rPr lang="en-US" dirty="0"/>
              <a:t>Write in C</a:t>
            </a:r>
          </a:p>
          <a:p>
            <a:r>
              <a:rPr lang="en-US" dirty="0"/>
              <a:t>Don’t use high-level languages</a:t>
            </a:r>
          </a:p>
          <a:p>
            <a:r>
              <a:rPr lang="en-US" dirty="0"/>
              <a:t>Do their own memory management</a:t>
            </a:r>
          </a:p>
          <a:p>
            <a:r>
              <a:rPr lang="en-US" dirty="0"/>
              <a:t>Don’t do web development</a:t>
            </a:r>
          </a:p>
          <a:p>
            <a:r>
              <a:rPr lang="en-US" dirty="0"/>
              <a:t>Don’t use GUIs</a:t>
            </a:r>
          </a:p>
          <a:p>
            <a:r>
              <a:rPr lang="en-US" dirty="0"/>
              <a:t>Don’t use IDEs</a:t>
            </a:r>
          </a:p>
          <a:p>
            <a:r>
              <a:rPr lang="en-US" dirty="0"/>
              <a:t>Use vim</a:t>
            </a:r>
          </a:p>
          <a:p>
            <a:endParaRPr lang="en-US" dirty="0"/>
          </a:p>
          <a:p>
            <a:endParaRPr lang="en-US" dirty="0"/>
          </a:p>
        </p:txBody>
      </p:sp>
      <p:sp>
        <p:nvSpPr>
          <p:cNvPr id="3" name="Title 2">
            <a:extLst>
              <a:ext uri="{FF2B5EF4-FFF2-40B4-BE49-F238E27FC236}">
                <a16:creationId xmlns:a16="http://schemas.microsoft.com/office/drawing/2014/main" id="{C8B76593-393B-3E46-B04E-02CA18A45C10}"/>
              </a:ext>
            </a:extLst>
          </p:cNvPr>
          <p:cNvSpPr>
            <a:spLocks noGrp="1"/>
          </p:cNvSpPr>
          <p:nvPr>
            <p:ph type="title"/>
          </p:nvPr>
        </p:nvSpPr>
        <p:spPr/>
        <p:txBody>
          <a:bodyPr/>
          <a:lstStyle/>
          <a:p>
            <a:r>
              <a:rPr lang="en-US" dirty="0"/>
              <a:t>Real programmers</a:t>
            </a:r>
          </a:p>
        </p:txBody>
      </p:sp>
      <p:pic>
        <p:nvPicPr>
          <p:cNvPr id="5" name="Graphic 4">
            <a:extLst>
              <a:ext uri="{FF2B5EF4-FFF2-40B4-BE49-F238E27FC236}">
                <a16:creationId xmlns:a16="http://schemas.microsoft.com/office/drawing/2014/main" id="{B8E6C2D8-A355-FBC4-A845-71DF7685F2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5197" y="2377439"/>
            <a:ext cx="2110197" cy="2110197"/>
          </a:xfrm>
          <a:prstGeom prst="rect">
            <a:avLst/>
          </a:prstGeom>
        </p:spPr>
      </p:pic>
    </p:spTree>
    <p:extLst>
      <p:ext uri="{BB962C8B-B14F-4D97-AF65-F5344CB8AC3E}">
        <p14:creationId xmlns:p14="http://schemas.microsoft.com/office/powerpoint/2010/main" val="169305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8F7AEF-DCD5-1C42-F9B8-A0F6CEDE204F}"/>
              </a:ext>
            </a:extLst>
          </p:cNvPr>
          <p:cNvSpPr>
            <a:spLocks noGrp="1"/>
          </p:cNvSpPr>
          <p:nvPr>
            <p:ph type="title"/>
          </p:nvPr>
        </p:nvSpPr>
        <p:spPr/>
        <p:txBody>
          <a:bodyPr/>
          <a:lstStyle/>
          <a:p>
            <a:r>
              <a:rPr lang="en-US" dirty="0"/>
              <a:t>The Sorcerer’s Apprentice</a:t>
            </a:r>
          </a:p>
        </p:txBody>
      </p:sp>
      <p:pic>
        <p:nvPicPr>
          <p:cNvPr id="14" name="Content Placeholder 13">
            <a:extLst>
              <a:ext uri="{FF2B5EF4-FFF2-40B4-BE49-F238E27FC236}">
                <a16:creationId xmlns:a16="http://schemas.microsoft.com/office/drawing/2014/main" id="{0FB29EDC-F6C6-8E24-1FF4-AD6D9E47A50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206293" y="1309959"/>
            <a:ext cx="4438348" cy="2523581"/>
          </a:xfrm>
        </p:spPr>
      </p:pic>
    </p:spTree>
    <p:extLst>
      <p:ext uri="{BB962C8B-B14F-4D97-AF65-F5344CB8AC3E}">
        <p14:creationId xmlns:p14="http://schemas.microsoft.com/office/powerpoint/2010/main" val="254149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E3950F-2866-8A9D-922B-EACD049C639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2039449" y="1240178"/>
            <a:ext cx="4757671" cy="2663144"/>
          </a:xfrm>
        </p:spPr>
      </p:pic>
      <p:sp>
        <p:nvSpPr>
          <p:cNvPr id="3" name="Title 2">
            <a:extLst>
              <a:ext uri="{FF2B5EF4-FFF2-40B4-BE49-F238E27FC236}">
                <a16:creationId xmlns:a16="http://schemas.microsoft.com/office/drawing/2014/main" id="{40B5BAAD-690F-6158-4150-18135C5158EB}"/>
              </a:ext>
            </a:extLst>
          </p:cNvPr>
          <p:cNvSpPr>
            <a:spLocks noGrp="1"/>
          </p:cNvSpPr>
          <p:nvPr>
            <p:ph type="title"/>
          </p:nvPr>
        </p:nvSpPr>
        <p:spPr/>
        <p:txBody>
          <a:bodyPr/>
          <a:lstStyle/>
          <a:p>
            <a:r>
              <a:rPr lang="en-US" dirty="0"/>
              <a:t>The Sorcerer’s Apprentice</a:t>
            </a:r>
          </a:p>
        </p:txBody>
      </p:sp>
    </p:spTree>
    <p:extLst>
      <p:ext uri="{BB962C8B-B14F-4D97-AF65-F5344CB8AC3E}">
        <p14:creationId xmlns:p14="http://schemas.microsoft.com/office/powerpoint/2010/main" val="425432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E086F6-3FA1-7CE9-E6D8-41A28B0221F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2606160" y="1280432"/>
            <a:ext cx="3629177" cy="2768367"/>
          </a:xfrm>
        </p:spPr>
      </p:pic>
      <p:sp>
        <p:nvSpPr>
          <p:cNvPr id="3" name="Title 2">
            <a:extLst>
              <a:ext uri="{FF2B5EF4-FFF2-40B4-BE49-F238E27FC236}">
                <a16:creationId xmlns:a16="http://schemas.microsoft.com/office/drawing/2014/main" id="{4426D885-981E-C4CB-34B0-623CCC7DF63F}"/>
              </a:ext>
            </a:extLst>
          </p:cNvPr>
          <p:cNvSpPr>
            <a:spLocks noGrp="1"/>
          </p:cNvSpPr>
          <p:nvPr>
            <p:ph type="title"/>
          </p:nvPr>
        </p:nvSpPr>
        <p:spPr/>
        <p:txBody>
          <a:bodyPr/>
          <a:lstStyle/>
          <a:p>
            <a:r>
              <a:rPr lang="en-US" dirty="0"/>
              <a:t>The Sorcerer</a:t>
            </a:r>
          </a:p>
        </p:txBody>
      </p:sp>
    </p:spTree>
    <p:extLst>
      <p:ext uri="{BB962C8B-B14F-4D97-AF65-F5344CB8AC3E}">
        <p14:creationId xmlns:p14="http://schemas.microsoft.com/office/powerpoint/2010/main" val="394647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264601-844E-BB61-BDE0-C0AFF880D5C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299318" y="1019175"/>
            <a:ext cx="4446939" cy="3575050"/>
          </a:xfrm>
        </p:spPr>
      </p:pic>
      <p:sp>
        <p:nvSpPr>
          <p:cNvPr id="3" name="Title 2">
            <a:extLst>
              <a:ext uri="{FF2B5EF4-FFF2-40B4-BE49-F238E27FC236}">
                <a16:creationId xmlns:a16="http://schemas.microsoft.com/office/drawing/2014/main" id="{FFA28816-767B-0CD2-4EBA-384A26A00FCC}"/>
              </a:ext>
            </a:extLst>
          </p:cNvPr>
          <p:cNvSpPr>
            <a:spLocks noGrp="1"/>
          </p:cNvSpPr>
          <p:nvPr>
            <p:ph type="title"/>
          </p:nvPr>
        </p:nvSpPr>
        <p:spPr/>
        <p:txBody>
          <a:bodyPr/>
          <a:lstStyle/>
          <a:p>
            <a:r>
              <a:rPr lang="en-US" dirty="0" err="1"/>
              <a:t>pipefail</a:t>
            </a:r>
            <a:endParaRPr lang="en-US" dirty="0"/>
          </a:p>
        </p:txBody>
      </p:sp>
    </p:spTree>
    <p:extLst>
      <p:ext uri="{BB962C8B-B14F-4D97-AF65-F5344CB8AC3E}">
        <p14:creationId xmlns:p14="http://schemas.microsoft.com/office/powerpoint/2010/main" val="4387155"/>
      </p:ext>
    </p:extLst>
  </p:cSld>
  <p:clrMapOvr>
    <a:masterClrMapping/>
  </p:clrMapOvr>
</p:sld>
</file>

<file path=ppt/theme/theme1.xml><?xml version="1.0" encoding="utf-8"?>
<a:theme xmlns:a="http://schemas.openxmlformats.org/drawingml/2006/main" name="Master 2">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template-widescreen-oct-28-2019_compressed" id="{FBFC58D5-D9DE-6A4B-868C-F57A4B1FBB3F}" vid="{4C6962E9-7BF3-0E4C-BEC7-E79FA6F42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8DDEC123ADEC49B988E222F1DA99B1" ma:contentTypeVersion="12" ma:contentTypeDescription="Create a new document." ma:contentTypeScope="" ma:versionID="2cce62c0f4e347da846d29ac151ff042">
  <xsd:schema xmlns:xsd="http://www.w3.org/2001/XMLSchema" xmlns:xs="http://www.w3.org/2001/XMLSchema" xmlns:p="http://schemas.microsoft.com/office/2006/metadata/properties" xmlns:ns2="505fe168-7b62-44cb-8740-6a4b048b538e" xmlns:ns3="4d4fcc9b-2c1f-4fbb-adcc-3a9f8ec2bd92" targetNamespace="http://schemas.microsoft.com/office/2006/metadata/properties" ma:root="true" ma:fieldsID="c549903b63b3c17aaf941afec93adc46" ns2:_="" ns3:_="">
    <xsd:import namespace="505fe168-7b62-44cb-8740-6a4b048b538e"/>
    <xsd:import namespace="4d4fcc9b-2c1f-4fbb-adcc-3a9f8ec2bd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5fe168-7b62-44cb-8740-6a4b048b53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fcc9b-2c1f-4fbb-adcc-3a9f8ec2bd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49D495-6309-4F92-909D-AED9BF1E5238}">
  <ds:schemaRefs>
    <ds:schemaRef ds:uri="http://schemas.microsoft.com/sharepoint/v3/contenttype/forms"/>
  </ds:schemaRefs>
</ds:datastoreItem>
</file>

<file path=customXml/itemProps2.xml><?xml version="1.0" encoding="utf-8"?>
<ds:datastoreItem xmlns:ds="http://schemas.openxmlformats.org/officeDocument/2006/customXml" ds:itemID="{C7F536E9-DC46-4F71-9F7E-45CB8784FD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5fe168-7b62-44cb-8740-6a4b048b538e"/>
    <ds:schemaRef ds:uri="4d4fcc9b-2c1f-4fbb-adcc-3a9f8ec2bd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D2E301-789C-4C8B-A190-3A0167679A92}">
  <ds:schemaRefs>
    <ds:schemaRef ds:uri="505fe168-7b62-44cb-8740-6a4b048b538e"/>
    <ds:schemaRef ds:uri="http://purl.org/dc/terms/"/>
    <ds:schemaRef ds:uri="http://schemas.openxmlformats.org/package/2006/metadata/core-properties"/>
    <ds:schemaRef ds:uri="http://schemas.microsoft.com/office/infopath/2007/PartnerControls"/>
    <ds:schemaRef ds:uri="http://purl.org/dc/dcmitype/"/>
    <ds:schemaRef ds:uri="4d4fcc9b-2c1f-4fbb-adcc-3a9f8ec2bd92"/>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Master 1</Template>
  <TotalTime>3170</TotalTime>
  <Words>2867</Words>
  <Application>Microsoft Macintosh PowerPoint</Application>
  <PresentationFormat>On-screen Show (16:9)</PresentationFormat>
  <Paragraphs>200</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Lucida Grande</vt:lpstr>
      <vt:lpstr>Tw Cen MT</vt:lpstr>
      <vt:lpstr>Master 2</vt:lpstr>
      <vt:lpstr>Real Programmers Don’t Write Research Software</vt:lpstr>
      <vt:lpstr>Sydney Informatics Hub</vt:lpstr>
      <vt:lpstr>Abject-oriented programming</vt:lpstr>
      <vt:lpstr>“I’m not a software engineer”</vt:lpstr>
      <vt:lpstr>Real programmers</vt:lpstr>
      <vt:lpstr>The Sorcerer’s Apprentice</vt:lpstr>
      <vt:lpstr>The Sorcerer’s Apprentice</vt:lpstr>
      <vt:lpstr>The Sorcerer</vt:lpstr>
      <vt:lpstr>pipefail</vt:lpstr>
      <vt:lpstr>Guardrails</vt:lpstr>
      <vt:lpstr>Environments</vt:lpstr>
      <vt:lpstr>Static analysis</vt:lpstr>
      <vt:lpstr>Git</vt:lpstr>
      <vt:lpstr>DevOps tools</vt:lpstr>
      <vt:lpstr>Culture</vt:lpstr>
      <vt:lpstr>Code review</vt:lpstr>
      <vt:lpstr>Building community</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Programmmers Don't Write Research Software</dc:title>
  <dc:subject/>
  <dc:creator>Mike Lynch</dc:creator>
  <cp:keywords/>
  <dc:description/>
  <cp:lastModifiedBy>Mike Lynch</cp:lastModifiedBy>
  <cp:revision>35</cp:revision>
  <dcterms:created xsi:type="dcterms:W3CDTF">2022-03-31T23:55:23Z</dcterms:created>
  <dcterms:modified xsi:type="dcterms:W3CDTF">2022-10-22T01:46:05Z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0x010100AA8DDEC123ADEC49B988E222F1DA99B1</vt:lpwstr>
  </property>
</Properties>
</file>