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95" r:id="rId3"/>
    <p:sldId id="270" r:id="rId4"/>
    <p:sldId id="306" r:id="rId5"/>
    <p:sldId id="307" r:id="rId6"/>
    <p:sldId id="296" r:id="rId7"/>
    <p:sldId id="272" r:id="rId8"/>
    <p:sldId id="273" r:id="rId9"/>
    <p:sldId id="278" r:id="rId10"/>
    <p:sldId id="277" r:id="rId11"/>
    <p:sldId id="269" r:id="rId12"/>
    <p:sldId id="268" r:id="rId13"/>
    <p:sldId id="298" r:id="rId14"/>
    <p:sldId id="259" r:id="rId15"/>
    <p:sldId id="282" r:id="rId16"/>
    <p:sldId id="300" r:id="rId17"/>
    <p:sldId id="288" r:id="rId18"/>
    <p:sldId id="289" r:id="rId19"/>
    <p:sldId id="290" r:id="rId20"/>
    <p:sldId id="305" r:id="rId21"/>
    <p:sldId id="308" r:id="rId22"/>
    <p:sldId id="303" r:id="rId23"/>
    <p:sldId id="293" r:id="rId24"/>
    <p:sldId id="294" r:id="rId25"/>
    <p:sldId id="301" r:id="rId26"/>
    <p:sldId id="30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081CB9-C175-424B-B982-516C9CC4F85F}">
          <p14:sldIdLst>
            <p14:sldId id="256"/>
            <p14:sldId id="295"/>
            <p14:sldId id="270"/>
            <p14:sldId id="306"/>
            <p14:sldId id="307"/>
            <p14:sldId id="296"/>
            <p14:sldId id="272"/>
            <p14:sldId id="273"/>
            <p14:sldId id="278"/>
            <p14:sldId id="277"/>
            <p14:sldId id="269"/>
            <p14:sldId id="268"/>
            <p14:sldId id="298"/>
            <p14:sldId id="259"/>
            <p14:sldId id="282"/>
            <p14:sldId id="300"/>
            <p14:sldId id="288"/>
            <p14:sldId id="289"/>
            <p14:sldId id="290"/>
            <p14:sldId id="305"/>
            <p14:sldId id="308"/>
            <p14:sldId id="303"/>
            <p14:sldId id="293"/>
            <p14:sldId id="294"/>
            <p14:sldId id="301"/>
            <p14:sldId id="309"/>
          </p14:sldIdLst>
        </p14:section>
        <p14:section name="Old version" id="{BABE2462-66BF-6C41-97EB-6E3E2F79CBF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5"/>
    <p:restoredTop sz="69142"/>
  </p:normalViewPr>
  <p:slideViewPr>
    <p:cSldViewPr snapToGrid="0" snapToObjects="1">
      <p:cViewPr varScale="1">
        <p:scale>
          <a:sx n="95" d="100"/>
          <a:sy n="95" d="100"/>
        </p:scale>
        <p:origin x="144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2F0A8-8B1E-254C-A99C-2673A75B4676}" type="datetimeFigureOut">
              <a:rPr lang="en-US" smtClean="0"/>
              <a:t>1/23/21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282A35-0875-B841-A369-4832657951A1}" type="slidenum">
              <a:rPr lang="en-US" smtClean="0"/>
              <a:t>‹#›</a:t>
            </a:fld>
            <a:endParaRPr lang="en-US"/>
          </a:p>
        </p:txBody>
      </p:sp>
    </p:spTree>
    <p:extLst>
      <p:ext uri="{BB962C8B-B14F-4D97-AF65-F5344CB8AC3E}">
        <p14:creationId xmlns:p14="http://schemas.microsoft.com/office/powerpoint/2010/main" val="264225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hema.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github.com/UTS-eResearch/oni-express" TargetMode="External"/><Relationship Id="rId3" Type="http://schemas.openxmlformats.org/officeDocument/2006/relationships/hyperlink" Target="https://arkisto-platform.github.io/" TargetMode="External"/><Relationship Id="rId7" Type="http://schemas.openxmlformats.org/officeDocument/2006/relationships/hyperlink" Target="http://mod.paradisec.org.au/"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uts-eresearch.github.io/describo/" TargetMode="External"/><Relationship Id="rId5" Type="http://schemas.openxmlformats.org/officeDocument/2006/relationships/hyperlink" Target="https://researchobject.github.io/ro-crate/" TargetMode="External"/><Relationship Id="rId10" Type="http://schemas.openxmlformats.org/officeDocument/2006/relationships/hyperlink" Target="https://aus.social/@mikelynch" TargetMode="External"/><Relationship Id="rId4" Type="http://schemas.openxmlformats.org/officeDocument/2006/relationships/hyperlink" Target="https://ocfl.io/" TargetMode="External"/><Relationship Id="rId9" Type="http://schemas.openxmlformats.org/officeDocument/2006/relationships/hyperlink" Target="mailto:Michael.Lynch@uts.edu.a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a:t>
            </a:fld>
            <a:endParaRPr lang="en-US"/>
          </a:p>
        </p:txBody>
      </p:sp>
    </p:spTree>
    <p:extLst>
      <p:ext uri="{BB962C8B-B14F-4D97-AF65-F5344CB8AC3E}">
        <p14:creationId xmlns:p14="http://schemas.microsoft.com/office/powerpoint/2010/main" val="1261333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We have two main standards. Research Object Crates, or RO-Crates, provide a way to describe each collection in a repository.</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 The Oxford Common File Layout, OCFL, describes a repository: how we take a set of collections and lay them out on disk. OCFL can be thought of as “outside” and RO-Crate as “inside” each collection.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What constitutes a “collection” depends on the application. It could be a single data publication, or it could be terabytes of data representing years of research.</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10</a:t>
            </a:fld>
            <a:endParaRPr lang="en-US"/>
          </a:p>
        </p:txBody>
      </p:sp>
    </p:spTree>
    <p:extLst>
      <p:ext uri="{BB962C8B-B14F-4D97-AF65-F5344CB8AC3E}">
        <p14:creationId xmlns:p14="http://schemas.microsoft.com/office/powerpoint/2010/main" val="3494758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I’ll show you an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repository from the inside out.</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This is what an RO-Crate “looks like” - it’s a publication which we crosswalks from an existing </a:t>
            </a:r>
            <a:r>
              <a:rPr lang="en-AU" sz="1200" kern="1200" dirty="0" err="1">
                <a:solidFill>
                  <a:schemeClr val="tx1"/>
                </a:solidFill>
                <a:effectLst/>
                <a:latin typeface="+mn-lt"/>
                <a:ea typeface="+mn-ea"/>
                <a:cs typeface="+mn-cs"/>
              </a:rPr>
              <a:t>Omeka</a:t>
            </a:r>
            <a:r>
              <a:rPr lang="en-AU" sz="1200" kern="1200" dirty="0">
                <a:solidFill>
                  <a:schemeClr val="tx1"/>
                </a:solidFill>
                <a:effectLst/>
                <a:latin typeface="+mn-lt"/>
                <a:ea typeface="+mn-ea"/>
                <a:cs typeface="+mn-cs"/>
              </a:rPr>
              <a:t> repository. This is its human-readable face: it’s an HTML landing page with a bit of JavaScript. There’s also a link to the same metadata in a machine readable format. This is a JSON-LD file.</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RO-Crates’ are the descendants of two earlier standards, </a:t>
            </a:r>
            <a:r>
              <a:rPr lang="en-AU" sz="1200" kern="1200" dirty="0" err="1">
                <a:solidFill>
                  <a:schemeClr val="tx1"/>
                </a:solidFill>
                <a:effectLst/>
                <a:latin typeface="+mn-lt"/>
                <a:ea typeface="+mn-ea"/>
                <a:cs typeface="+mn-cs"/>
              </a:rPr>
              <a:t>DataCrate</a:t>
            </a:r>
            <a:r>
              <a:rPr lang="en-AU" sz="1200" kern="1200" dirty="0">
                <a:solidFill>
                  <a:schemeClr val="tx1"/>
                </a:solidFill>
                <a:effectLst/>
                <a:latin typeface="+mn-lt"/>
                <a:ea typeface="+mn-ea"/>
                <a:cs typeface="+mn-cs"/>
              </a:rPr>
              <a:t> and Research Objects, from my colleague and former boss Peter Sefton.</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idea behind RO-Crate is that a dataset should be self-describing after it’s been downloaded. If you unzip the Crate, there’s a decent-looking HTML page you can view in a browser, and the same metadata is there in a machine-readable format.</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11</a:t>
            </a:fld>
            <a:endParaRPr lang="en-US"/>
          </a:p>
        </p:txBody>
      </p:sp>
    </p:spTree>
    <p:extLst>
      <p:ext uri="{BB962C8B-B14F-4D97-AF65-F5344CB8AC3E}">
        <p14:creationId xmlns:p14="http://schemas.microsoft.com/office/powerpoint/2010/main" val="99239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HTML page I showed you earlier is generated from this JSON-LD document. An RO-Crate is a directory with an </a:t>
            </a:r>
            <a:r>
              <a:rPr lang="en-AU" sz="1200" kern="1200" dirty="0" err="1">
                <a:solidFill>
                  <a:schemeClr val="tx1"/>
                </a:solidFill>
                <a:effectLst/>
                <a:latin typeface="+mn-lt"/>
                <a:ea typeface="+mn-ea"/>
                <a:cs typeface="+mn-cs"/>
              </a:rPr>
              <a:t>rocrate-metadata.json</a:t>
            </a:r>
            <a:r>
              <a:rPr lang="en-AU" sz="1200" kern="1200" dirty="0">
                <a:solidFill>
                  <a:schemeClr val="tx1"/>
                </a:solidFill>
                <a:effectLst/>
                <a:latin typeface="+mn-lt"/>
                <a:ea typeface="+mn-ea"/>
                <a:cs typeface="+mn-cs"/>
              </a:rPr>
              <a:t> file in it, the HTML landing page, and possibly some payload files, stored in any hierarchy of directories.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It’s perfectly legit for an RO-Crate to have just the metadata files, and sometimes useful: this lets us publish datasets where the payload can’t be made available. Sometimes researchers want to be asked politely before they grant people access to the actual data. Sometimes, they aren’t allowed to share the data at all, but want to be able to share the metadata.</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There’s no requirement that every file in the payload have an entry in the RO-Crate. Some datasets contain thousands of files, some contain one or two. The appropriate level of detail is up to the application.</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An important feature is that we can turn any directory with stuff in it into an RO-crate by writing the metadata file into the root.</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12</a:t>
            </a:fld>
            <a:endParaRPr lang="en-US"/>
          </a:p>
        </p:txBody>
      </p:sp>
    </p:spTree>
    <p:extLst>
      <p:ext uri="{BB962C8B-B14F-4D97-AF65-F5344CB8AC3E}">
        <p14:creationId xmlns:p14="http://schemas.microsoft.com/office/powerpoint/2010/main" val="84854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JSON-LD file has two sections: the @context and the @graph.</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@graph is a list of items, related by properties like “author”, “</a:t>
            </a:r>
            <a:r>
              <a:rPr lang="en-AU" sz="1200" kern="1200" dirty="0" err="1">
                <a:solidFill>
                  <a:schemeClr val="tx1"/>
                </a:solidFill>
                <a:effectLst/>
                <a:latin typeface="+mn-lt"/>
                <a:ea typeface="+mn-ea"/>
                <a:cs typeface="+mn-cs"/>
              </a:rPr>
              <a:t>hasPart</a:t>
            </a:r>
            <a:r>
              <a:rPr lang="en-AU" sz="1200" kern="1200" dirty="0">
                <a:solidFill>
                  <a:schemeClr val="tx1"/>
                </a:solidFill>
                <a:effectLst/>
                <a:latin typeface="+mn-lt"/>
                <a:ea typeface="+mn-ea"/>
                <a:cs typeface="+mn-cs"/>
              </a:rPr>
              <a:t>”, etc. The @context is a set of URLs which define those properties.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RO-Crate community decided to use </a:t>
            </a:r>
            <a:r>
              <a:rPr lang="en-AU" sz="1200" kern="1200" dirty="0">
                <a:solidFill>
                  <a:schemeClr val="tx1"/>
                </a:solidFill>
                <a:effectLst/>
                <a:latin typeface="+mn-lt"/>
                <a:ea typeface="+mn-ea"/>
                <a:cs typeface="+mn-cs"/>
                <a:hlinkClick r:id="rId3"/>
              </a:rPr>
              <a:t>Schema.org</a:t>
            </a:r>
            <a:r>
              <a:rPr lang="en-AU" sz="1200" kern="1200" dirty="0">
                <a:solidFill>
                  <a:schemeClr val="tx1"/>
                </a:solidFill>
                <a:effectLst/>
                <a:latin typeface="+mn-lt"/>
                <a:ea typeface="+mn-ea"/>
                <a:cs typeface="+mn-cs"/>
              </a:rPr>
              <a:t> as the basic vocabulary for describing datasets. </a:t>
            </a:r>
            <a:r>
              <a:rPr lang="en-AU" sz="1200" kern="1200" dirty="0">
                <a:solidFill>
                  <a:schemeClr val="tx1"/>
                </a:solidFill>
                <a:effectLst/>
                <a:latin typeface="+mn-lt"/>
                <a:ea typeface="+mn-ea"/>
                <a:cs typeface="+mn-cs"/>
                <a:hlinkClick r:id="rId3"/>
              </a:rPr>
              <a:t>Schema.org</a:t>
            </a:r>
            <a:r>
              <a:rPr lang="en-AU" sz="1200" kern="1200" dirty="0">
                <a:solidFill>
                  <a:schemeClr val="tx1"/>
                </a:solidFill>
                <a:effectLst/>
                <a:latin typeface="+mn-lt"/>
                <a:ea typeface="+mn-ea"/>
                <a:cs typeface="+mn-cs"/>
              </a:rPr>
              <a:t> had a bit of a bad reputation in scholarly circles for a while: it’s very much the creation of big tech, and has a lot of ways to describe selling things to people and not a lot of detail for scholarly publication. But it’s well-known, and things like Google’s data publications search use it, so RO-Crates on the web get harvested properly.</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On the RO-Crate website, there’s a lot of detail about the best ways to use JSON-LD to model typical research metadata, like data provenance — what tools or software produced a file — or data licensing — who is allowed to view and/or reuse this data.</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13</a:t>
            </a:fld>
            <a:endParaRPr lang="en-US"/>
          </a:p>
        </p:txBody>
      </p:sp>
    </p:spTree>
    <p:extLst>
      <p:ext uri="{BB962C8B-B14F-4D97-AF65-F5344CB8AC3E}">
        <p14:creationId xmlns:p14="http://schemas.microsoft.com/office/powerpoint/2010/main" val="1565462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that’s an RO-Crate. An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repository is one or more RO-Crates stored as an OCFL repository. OCFL repositories are less fun to look at than RO-Crates, because there’s no nice HTML representation.</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OCFL is an acronym for Oxford Common File Layout, although an OCFL repository can use an object store such as s3 for the storage layer.</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Like RO-Crates, OCFL repositories are just a filesystem with some contents, and some JSON metadata files about the contents.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OCFL spec tells us how to do two things: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 How to lay out one or more OCFL Objects on disk. The most common option is a pair-tree algorithm - take an identifier and chop it into two-character chunks and use those as paths.</a:t>
            </a:r>
          </a:p>
          <a:p>
            <a:r>
              <a:rPr lang="en-AU" sz="1200" kern="1200" dirty="0">
                <a:solidFill>
                  <a:schemeClr val="tx1"/>
                </a:solidFill>
                <a:effectLst/>
                <a:latin typeface="+mn-lt"/>
                <a:ea typeface="+mn-ea"/>
                <a:cs typeface="+mn-cs"/>
              </a:rPr>
              <a:t>* how to keep versioned collections inside the OCFL Objects.</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14</a:t>
            </a:fld>
            <a:endParaRPr lang="en-US"/>
          </a:p>
        </p:txBody>
      </p:sp>
    </p:spTree>
    <p:extLst>
      <p:ext uri="{BB962C8B-B14F-4D97-AF65-F5344CB8AC3E}">
        <p14:creationId xmlns:p14="http://schemas.microsoft.com/office/powerpoint/2010/main" val="2628283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metadata files in an OCFL object are called </a:t>
            </a:r>
            <a:r>
              <a:rPr lang="en-AU" sz="1200" kern="1200" dirty="0" err="1">
                <a:solidFill>
                  <a:schemeClr val="tx1"/>
                </a:solidFill>
                <a:effectLst/>
                <a:latin typeface="+mn-lt"/>
                <a:ea typeface="+mn-ea"/>
                <a:cs typeface="+mn-cs"/>
              </a:rPr>
              <a:t>inventory.json</a:t>
            </a:r>
            <a:r>
              <a:rPr lang="en-AU" sz="1200" kern="1200" dirty="0">
                <a:solidFill>
                  <a:schemeClr val="tx1"/>
                </a:solidFill>
                <a:effectLst/>
                <a:latin typeface="+mn-lt"/>
                <a:ea typeface="+mn-ea"/>
                <a:cs typeface="+mn-cs"/>
              </a:rPr>
              <a:t> files.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quick explanation is that an inventory contains two lists. One is a list of a SHA512 hash of every file that’s ever been put into this object, with a path to where it is on the disk.</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second list is a list of versions. Each version has a timestamp, and a list of the hashes of the files which exist in that version. So the entire history of the object’s revisions can be reconstructed.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It’s not designed to be efficient: these versions aren’t to be used like git commits. OCFL shows its origins in the archiving / preservationist world here.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Rather, it’s meant to be relatively easy for someone in the future to inspect this stuff and write their own code to navigate it.</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15</a:t>
            </a:fld>
            <a:endParaRPr lang="en-US"/>
          </a:p>
        </p:txBody>
      </p:sp>
    </p:spTree>
    <p:extLst>
      <p:ext uri="{BB962C8B-B14F-4D97-AF65-F5344CB8AC3E}">
        <p14:creationId xmlns:p14="http://schemas.microsoft.com/office/powerpoint/2010/main" val="2458620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Ok: after that big info-dump, I’ll pose the question: who is all this for? I said at the start that researchers don’t want to describe their data.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Researchers are an audience for RO-Crates, inasmuch as they want the landing pages to look decent when we publish their data. But we can’t expect them to learn JSON-LD.</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Likewise, a researcher might like the idea of having a searchable website with their data stored in it, but isn’t going to care about OCFL.</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means that generating RO-Crates and moving things in and out of OCFL repositories needs to be automatic and seamless: the end-users shouldn’t have to worry about it.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Our production systems have been built up incrementally. The first release of our data publication system used </a:t>
            </a:r>
            <a:r>
              <a:rPr lang="en-AU" sz="1200" kern="1200" dirty="0" err="1">
                <a:solidFill>
                  <a:schemeClr val="tx1"/>
                </a:solidFill>
                <a:effectLst/>
                <a:latin typeface="+mn-lt"/>
                <a:ea typeface="+mn-ea"/>
                <a:cs typeface="+mn-cs"/>
              </a:rPr>
              <a:t>DataCrates</a:t>
            </a:r>
            <a:r>
              <a:rPr lang="en-AU" sz="1200" kern="1200" dirty="0">
                <a:solidFill>
                  <a:schemeClr val="tx1"/>
                </a:solidFill>
                <a:effectLst/>
                <a:latin typeface="+mn-lt"/>
                <a:ea typeface="+mn-ea"/>
                <a:cs typeface="+mn-cs"/>
              </a:rPr>
              <a:t> for their landing pages, one of the immediate ancestors of RO-Crates, and wrote them out to a web server. A subsequent release of the data publications server put the RO-Crates into a pair of OCFL repositories (one for staging, and one for published datasets). Last year, we added a search and discovery portal.</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16</a:t>
            </a:fld>
            <a:endParaRPr lang="en-US"/>
          </a:p>
        </p:txBody>
      </p:sp>
    </p:spTree>
    <p:extLst>
      <p:ext uri="{BB962C8B-B14F-4D97-AF65-F5344CB8AC3E}">
        <p14:creationId xmlns:p14="http://schemas.microsoft.com/office/powerpoint/2010/main" val="16773827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So the hard part of making an RO-Crate is generating the JSON-LD file. We’ve got three ways to do this.</a:t>
            </a:r>
          </a:p>
          <a:p>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xlro</a:t>
            </a:r>
            <a:r>
              <a:rPr lang="en-AU" sz="1200" kern="1200" dirty="0">
                <a:solidFill>
                  <a:schemeClr val="tx1"/>
                </a:solidFill>
                <a:effectLst/>
                <a:latin typeface="+mn-lt"/>
                <a:ea typeface="+mn-ea"/>
                <a:cs typeface="+mn-cs"/>
              </a:rPr>
              <a:t> - generates a JSON-LD file by traversing the filesystem and/or reading a spreadsheet</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As coders, we are meant to look down our noses at Excel; as wranglers of research data, we can’t do that, because Excel is how the world handles tabular data</a:t>
            </a:r>
          </a:p>
          <a:p>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describo</a:t>
            </a:r>
            <a:r>
              <a:rPr lang="en-AU" sz="1200" kern="1200" dirty="0">
                <a:solidFill>
                  <a:schemeClr val="tx1"/>
                </a:solidFill>
                <a:effectLst/>
                <a:latin typeface="+mn-lt"/>
                <a:ea typeface="+mn-ea"/>
                <a:cs typeface="+mn-cs"/>
              </a:rPr>
              <a:t> - an Electron app which looks at a directory and allows you to build an RO-Crate describing the contents. The first version of this looked at local storage. We’re getting it working with OneDrive and hopefully looking at </a:t>
            </a:r>
            <a:r>
              <a:rPr lang="en-AU" sz="1200" kern="1200" dirty="0" err="1">
                <a:solidFill>
                  <a:schemeClr val="tx1"/>
                </a:solidFill>
                <a:effectLst/>
                <a:latin typeface="+mn-lt"/>
                <a:ea typeface="+mn-ea"/>
                <a:cs typeface="+mn-cs"/>
              </a:rPr>
              <a:t>rclone</a:t>
            </a:r>
            <a:r>
              <a:rPr lang="en-AU" sz="1200" kern="1200" dirty="0">
                <a:solidFill>
                  <a:schemeClr val="tx1"/>
                </a:solidFill>
                <a:effectLst/>
                <a:latin typeface="+mn-lt"/>
                <a:ea typeface="+mn-ea"/>
                <a:cs typeface="+mn-cs"/>
              </a:rPr>
              <a:t> to allow it to connect to cloud-whatever. In its current form, it’s the sort of thing a power user could negotiate, and needs a few iterations of user testing.</a:t>
            </a:r>
          </a:p>
          <a:p>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crosswalking</a:t>
            </a:r>
            <a:r>
              <a:rPr lang="en-AU" sz="1200" kern="1200" dirty="0">
                <a:solidFill>
                  <a:schemeClr val="tx1"/>
                </a:solidFill>
                <a:effectLst/>
                <a:latin typeface="+mn-lt"/>
                <a:ea typeface="+mn-ea"/>
                <a:cs typeface="+mn-cs"/>
              </a:rPr>
              <a:t> - the majority of our RO-Crates in production are generated by our research data management system, Stash. This has a web interface for researchers to describe data publications, and uses a simple </a:t>
            </a:r>
            <a:r>
              <a:rPr lang="en-AU" sz="1200" kern="1200" dirty="0" err="1">
                <a:solidFill>
                  <a:schemeClr val="tx1"/>
                </a:solidFill>
                <a:effectLst/>
                <a:latin typeface="+mn-lt"/>
                <a:ea typeface="+mn-ea"/>
                <a:cs typeface="+mn-cs"/>
              </a:rPr>
              <a:t>js</a:t>
            </a:r>
            <a:r>
              <a:rPr lang="en-AU" sz="1200" kern="1200" dirty="0">
                <a:solidFill>
                  <a:schemeClr val="tx1"/>
                </a:solidFill>
                <a:effectLst/>
                <a:latin typeface="+mn-lt"/>
                <a:ea typeface="+mn-ea"/>
                <a:cs typeface="+mn-cs"/>
              </a:rPr>
              <a:t> library to crosswalk this information into an RO-Crate</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17</a:t>
            </a:fld>
            <a:endParaRPr lang="en-US"/>
          </a:p>
        </p:txBody>
      </p:sp>
    </p:spTree>
    <p:extLst>
      <p:ext uri="{BB962C8B-B14F-4D97-AF65-F5344CB8AC3E}">
        <p14:creationId xmlns:p14="http://schemas.microsoft.com/office/powerpoint/2010/main" val="1640175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Our OCFL toolkit isn’t as mature as our RO-Crate toolkit. Our publications repositories uses the Node </a:t>
            </a:r>
            <a:r>
              <a:rPr lang="en-AU" sz="1200" kern="1200" dirty="0" err="1">
                <a:solidFill>
                  <a:schemeClr val="tx1"/>
                </a:solidFill>
                <a:effectLst/>
                <a:latin typeface="+mn-lt"/>
                <a:ea typeface="+mn-ea"/>
                <a:cs typeface="+mn-cs"/>
              </a:rPr>
              <a:t>ocfl.js</a:t>
            </a:r>
            <a:r>
              <a:rPr lang="en-AU" sz="1200" kern="1200" dirty="0">
                <a:solidFill>
                  <a:schemeClr val="tx1"/>
                </a:solidFill>
                <a:effectLst/>
                <a:latin typeface="+mn-lt"/>
                <a:ea typeface="+mn-ea"/>
                <a:cs typeface="+mn-cs"/>
              </a:rPr>
              <a:t> library to deposit new publications.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We have CLI tools which use the same library to enable us to deposit things manually into the publications repository: we use these for cases which are too big for the web form</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Ingesting is an area where we could improve how our library works. Our current tool is minimal and old-school. It doesn’t give you a process indicator, but just sits there till it’s finished, and if it doesn’t say anything, that means it worked. Some ideas for improvement are progress indicators and caching hashes to improve efficiency.</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18</a:t>
            </a:fld>
            <a:endParaRPr lang="en-US"/>
          </a:p>
        </p:txBody>
      </p:sp>
    </p:spTree>
    <p:extLst>
      <p:ext uri="{BB962C8B-B14F-4D97-AF65-F5344CB8AC3E}">
        <p14:creationId xmlns:p14="http://schemas.microsoft.com/office/powerpoint/2010/main" val="2963867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Oni is a user-facing web application which allows faceted search and discovery of an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repository.</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name Oni was originally an acronym for OCFL / Nginx / Index. An Oni is a magical creature from Japanese mythology, and I’d seen two impressive monumental sculptures of a Red Oni and a Blue Oni at the Art Gallery of NSW when I was trying to think of a name for it. Oni are slightly shaggy but (in some stories, at least) not as scary as their reputation.</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first version used </a:t>
            </a:r>
            <a:r>
              <a:rPr lang="en-AU" sz="1200" kern="1200" dirty="0" err="1">
                <a:solidFill>
                  <a:schemeClr val="tx1"/>
                </a:solidFill>
                <a:effectLst/>
                <a:latin typeface="+mn-lt"/>
                <a:ea typeface="+mn-ea"/>
                <a:cs typeface="+mn-cs"/>
              </a:rPr>
              <a:t>nginx</a:t>
            </a:r>
            <a:r>
              <a:rPr lang="en-AU" sz="1200" kern="1200" dirty="0">
                <a:solidFill>
                  <a:schemeClr val="tx1"/>
                </a:solidFill>
                <a:effectLst/>
                <a:latin typeface="+mn-lt"/>
                <a:ea typeface="+mn-ea"/>
                <a:cs typeface="+mn-cs"/>
              </a:rPr>
              <a:t> but the free version wouldn’t do JWT authentication, so we switched to </a:t>
            </a:r>
            <a:r>
              <a:rPr lang="en-AU" sz="1200" kern="1200" dirty="0" err="1">
                <a:solidFill>
                  <a:schemeClr val="tx1"/>
                </a:solidFill>
                <a:effectLst/>
                <a:latin typeface="+mn-lt"/>
                <a:ea typeface="+mn-ea"/>
                <a:cs typeface="+mn-cs"/>
              </a:rPr>
              <a:t>Express.js</a:t>
            </a:r>
            <a:r>
              <a:rPr lang="en-AU" sz="1200" kern="1200" dirty="0">
                <a:solidFill>
                  <a:schemeClr val="tx1"/>
                </a:solidFill>
                <a:effectLst/>
                <a:latin typeface="+mn-lt"/>
                <a:ea typeface="+mn-ea"/>
                <a:cs typeface="+mn-cs"/>
              </a:rPr>
              <a:t>, a simple Node application server.</a:t>
            </a:r>
          </a:p>
          <a:p>
            <a:pPr marL="0" marR="0" lvl="0" indent="0" algn="l" defTabSz="914400" rtl="0" eaLnBrk="1" fontAlgn="auto" latinLnBrk="0" hangingPunct="1">
              <a:lnSpc>
                <a:spcPct val="100000"/>
              </a:lnSpc>
              <a:spcBef>
                <a:spcPts val="0"/>
              </a:spcBef>
              <a:spcAft>
                <a:spcPts val="0"/>
              </a:spcAft>
              <a:buClrTx/>
              <a:buSzTx/>
              <a:buFontTx/>
              <a:buNone/>
              <a:tabLst/>
              <a:defRPr/>
            </a:pP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So now the ’N’ stands for ‘node’. This is an example of the idea that if you’ve got a good standard to code against, it makes it easy to swap out parts of the tech stack.</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Oni scans an OCFL repository, turns the RO-Crate metadata into a </a:t>
            </a:r>
            <a:r>
              <a:rPr lang="en-AU" sz="1200" kern="1200" dirty="0" err="1">
                <a:solidFill>
                  <a:schemeClr val="tx1"/>
                </a:solidFill>
                <a:effectLst/>
                <a:latin typeface="+mn-lt"/>
                <a:ea typeface="+mn-ea"/>
                <a:cs typeface="+mn-cs"/>
              </a:rPr>
              <a:t>Solr</a:t>
            </a:r>
            <a:r>
              <a:rPr lang="en-AU" sz="1200" kern="1200" dirty="0">
                <a:solidFill>
                  <a:schemeClr val="tx1"/>
                </a:solidFill>
                <a:effectLst/>
                <a:latin typeface="+mn-lt"/>
                <a:ea typeface="+mn-ea"/>
                <a:cs typeface="+mn-cs"/>
              </a:rPr>
              <a:t> index, and provides a discovery interface to that index.</a:t>
            </a:r>
          </a:p>
        </p:txBody>
      </p:sp>
      <p:sp>
        <p:nvSpPr>
          <p:cNvPr id="4" name="Slide Number Placeholder 3"/>
          <p:cNvSpPr>
            <a:spLocks noGrp="1"/>
          </p:cNvSpPr>
          <p:nvPr>
            <p:ph type="sldNum" sz="quarter" idx="5"/>
          </p:nvPr>
        </p:nvSpPr>
        <p:spPr/>
        <p:txBody>
          <a:bodyPr/>
          <a:lstStyle/>
          <a:p>
            <a:fld id="{D6282A35-0875-B841-A369-4832657951A1}" type="slidenum">
              <a:rPr lang="en-US" smtClean="0"/>
              <a:t>19</a:t>
            </a:fld>
            <a:endParaRPr lang="en-US"/>
          </a:p>
        </p:txBody>
      </p:sp>
    </p:spTree>
    <p:extLst>
      <p:ext uri="{BB962C8B-B14F-4D97-AF65-F5344CB8AC3E}">
        <p14:creationId xmlns:p14="http://schemas.microsoft.com/office/powerpoint/2010/main" val="3137451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Hi, and thanks for coming. I’m Mike Lynch and I work in the </a:t>
            </a:r>
            <a:r>
              <a:rPr lang="en-AU" sz="1200" kern="1200" dirty="0" err="1">
                <a:solidFill>
                  <a:schemeClr val="tx1"/>
                </a:solidFill>
                <a:effectLst/>
                <a:latin typeface="+mn-lt"/>
                <a:ea typeface="+mn-ea"/>
                <a:cs typeface="+mn-cs"/>
              </a:rPr>
              <a:t>eResearch</a:t>
            </a:r>
            <a:r>
              <a:rPr lang="en-AU" sz="1200" kern="1200" dirty="0">
                <a:solidFill>
                  <a:schemeClr val="tx1"/>
                </a:solidFill>
                <a:effectLst/>
                <a:latin typeface="+mn-lt"/>
                <a:ea typeface="+mn-ea"/>
                <a:cs typeface="+mn-cs"/>
              </a:rPr>
              <a:t> Support Group at the University of Technology Sydney. “</a:t>
            </a:r>
            <a:r>
              <a:rPr lang="en-AU" sz="1200" kern="1200" dirty="0" err="1">
                <a:solidFill>
                  <a:schemeClr val="tx1"/>
                </a:solidFill>
                <a:effectLst/>
                <a:latin typeface="+mn-lt"/>
                <a:ea typeface="+mn-ea"/>
                <a:cs typeface="+mn-cs"/>
              </a:rPr>
              <a:t>eResearch</a:t>
            </a:r>
            <a:r>
              <a:rPr lang="en-AU" sz="1200" kern="1200" dirty="0">
                <a:solidFill>
                  <a:schemeClr val="tx1"/>
                </a:solidFill>
                <a:effectLst/>
                <a:latin typeface="+mn-lt"/>
                <a:ea typeface="+mn-ea"/>
                <a:cs typeface="+mn-cs"/>
              </a:rPr>
              <a:t>”, if you haven’t heard the term before, is a blanket term for the sorts of specialised IT support which academic researchers need. It covers everything from very techy stuff like high-performance computing, to providing advice to researchers and the ethics committee on best practices to protect personal information in health data.</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I’m going to talk about some work we’ve been doing to try to make research data description, management and preservation more sustainable. But I’ll start with a quick summary of the problems we’re trying to solve.</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a:t>
            </a:fld>
            <a:endParaRPr lang="en-US"/>
          </a:p>
        </p:txBody>
      </p:sp>
    </p:spTree>
    <p:extLst>
      <p:ext uri="{BB962C8B-B14F-4D97-AF65-F5344CB8AC3E}">
        <p14:creationId xmlns:p14="http://schemas.microsoft.com/office/powerpoint/2010/main" val="1586882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Here’s a screen shot of the front page of the UTS data publications portal: this shows a basic faceted search. It’s a single-page app. Everything you see here has come from the </a:t>
            </a:r>
            <a:r>
              <a:rPr lang="en-AU" sz="1200" kern="1200" dirty="0" err="1">
                <a:solidFill>
                  <a:schemeClr val="tx1"/>
                </a:solidFill>
                <a:effectLst/>
                <a:latin typeface="+mn-lt"/>
                <a:ea typeface="+mn-ea"/>
                <a:cs typeface="+mn-cs"/>
              </a:rPr>
              <a:t>Solr</a:t>
            </a:r>
            <a:r>
              <a:rPr lang="en-AU" sz="1200" kern="1200" dirty="0">
                <a:solidFill>
                  <a:schemeClr val="tx1"/>
                </a:solidFill>
                <a:effectLst/>
                <a:latin typeface="+mn-lt"/>
                <a:ea typeface="+mn-ea"/>
                <a:cs typeface="+mn-cs"/>
              </a:rPr>
              <a:t> index.</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search results here correspond to the top-level Dataset item in each publication’s RO-Crate. The facets are generated according to the indexer config — so, for example, the configuration for indexing a Dataset says that the “author” property should be a multi-valued facet. </a:t>
            </a:r>
            <a:r>
              <a:rPr lang="en-AU" sz="1200" kern="1200" dirty="0" err="1">
                <a:solidFill>
                  <a:schemeClr val="tx1"/>
                </a:solidFill>
                <a:effectLst/>
                <a:latin typeface="+mn-lt"/>
                <a:ea typeface="+mn-ea"/>
                <a:cs typeface="+mn-cs"/>
              </a:rPr>
              <a:t>Solr</a:t>
            </a:r>
            <a:r>
              <a:rPr lang="en-AU" sz="1200" kern="1200" dirty="0">
                <a:solidFill>
                  <a:schemeClr val="tx1"/>
                </a:solidFill>
                <a:effectLst/>
                <a:latin typeface="+mn-lt"/>
                <a:ea typeface="+mn-ea"/>
                <a:cs typeface="+mn-cs"/>
              </a:rPr>
              <a:t> then takes care of the faceted search.</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20</a:t>
            </a:fld>
            <a:endParaRPr lang="en-US"/>
          </a:p>
        </p:txBody>
      </p:sp>
    </p:spTree>
    <p:extLst>
      <p:ext uri="{BB962C8B-B14F-4D97-AF65-F5344CB8AC3E}">
        <p14:creationId xmlns:p14="http://schemas.microsoft.com/office/powerpoint/2010/main" val="1976150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An Oni has three main components: the OCFL repository, the index, and a single-page web app which returns faceted search results.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 HTML landing page and payload files are passed through the Express web app.</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We have some fairly experimental code which looks for a licence in the RO-Crate and uses it to authorise whether a user can see that item, both in search results and in the direct web view. This will be a requirement for using Oni to search an internal institutional repository, because we need to be able to control who sees what.</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21</a:t>
            </a:fld>
            <a:endParaRPr lang="en-US"/>
          </a:p>
        </p:txBody>
      </p:sp>
    </p:spTree>
    <p:extLst>
      <p:ext uri="{BB962C8B-B14F-4D97-AF65-F5344CB8AC3E}">
        <p14:creationId xmlns:p14="http://schemas.microsoft.com/office/powerpoint/2010/main" val="264241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most important idea behind Oni is that the primary source of truth is the OCFL repo, and the index is ephemeral. It’s generated from the RO-Crates in the repo by a fairly simple, declarative configuration file. A common problem with bespoke data management for research collections is that you need to make decisions about granularity: like, for example, if we’ve got a collection with many datasets, each of which contains hundreds of files, should the search results be at the level of datasets? Or the level of files? This sort of decision can get baked in to both the collection and the database, and changing it later on requires a serious effort.</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It also doesn’t make it easy to provide for changes in the model which arise from the research itself. Research data is not corporate data: it’s exploratory by nature, and when applying Oni to datasets from a single project, we want to encourage the researchers to feel free to go where the research takes them, not where our search design says they should.</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We also want Oni to be able to index things at different scales: from institutional repositories where the appropriate search result is a single dataset, to large datasets where the search results are entities within that dataset, like a Person or a Place.</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22</a:t>
            </a:fld>
            <a:endParaRPr lang="en-US"/>
          </a:p>
        </p:txBody>
      </p:sp>
    </p:spTree>
    <p:extLst>
      <p:ext uri="{BB962C8B-B14F-4D97-AF65-F5344CB8AC3E}">
        <p14:creationId xmlns:p14="http://schemas.microsoft.com/office/powerpoint/2010/main" val="39883345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23</a:t>
            </a:fld>
            <a:endParaRPr lang="en-US"/>
          </a:p>
        </p:txBody>
      </p:sp>
    </p:spTree>
    <p:extLst>
      <p:ext uri="{BB962C8B-B14F-4D97-AF65-F5344CB8AC3E}">
        <p14:creationId xmlns:p14="http://schemas.microsoft.com/office/powerpoint/2010/main" val="2379063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PARADISEC is the Pacific and Regional Archive for Digital Sources in Endangered Cultures, and has acted as a data curation and preservation service for over 90TB of data, mostly in field linguistics - sound recordings, detailed transcripts, videos, and so on. The current repository has been developed over 18 years and is in need of renewal.</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In 2020, Marco De La Rosa and Nick </a:t>
            </a:r>
            <a:r>
              <a:rPr lang="en-AU" sz="1200" kern="1200" dirty="0" err="1">
                <a:solidFill>
                  <a:schemeClr val="tx1"/>
                </a:solidFill>
                <a:effectLst/>
                <a:latin typeface="+mn-lt"/>
                <a:ea typeface="+mn-ea"/>
                <a:cs typeface="+mn-cs"/>
              </a:rPr>
              <a:t>Thieberger</a:t>
            </a:r>
            <a:r>
              <a:rPr lang="en-AU" sz="1200" kern="1200" dirty="0">
                <a:solidFill>
                  <a:schemeClr val="tx1"/>
                </a:solidFill>
                <a:effectLst/>
                <a:latin typeface="+mn-lt"/>
                <a:ea typeface="+mn-ea"/>
                <a:cs typeface="+mn-cs"/>
              </a:rPr>
              <a:t> received a grant from the ARDC to modernise the PARADISEC catalogue using the core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standards, OCFL and RO-Crate. This is a screen shot of the demonstrator which Marco developed. Note that this is a different web stack: the index was build with </a:t>
            </a:r>
            <a:r>
              <a:rPr lang="en-AU" sz="1200" kern="1200" dirty="0" err="1">
                <a:solidFill>
                  <a:schemeClr val="tx1"/>
                </a:solidFill>
                <a:effectLst/>
                <a:latin typeface="+mn-lt"/>
                <a:ea typeface="+mn-ea"/>
                <a:cs typeface="+mn-cs"/>
              </a:rPr>
              <a:t>ElasticSearch</a:t>
            </a:r>
            <a:r>
              <a:rPr lang="en-AU" sz="1200" kern="1200" dirty="0">
                <a:solidFill>
                  <a:schemeClr val="tx1"/>
                </a:solidFill>
                <a:effectLst/>
                <a:latin typeface="+mn-lt"/>
                <a:ea typeface="+mn-ea"/>
                <a:cs typeface="+mn-cs"/>
              </a:rPr>
              <a:t> and there’s a custom front-end - this illustrates that the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platform isn’t meant to restrict choices about programming language, framework or other components.</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24</a:t>
            </a:fld>
            <a:endParaRPr lang="en-US"/>
          </a:p>
        </p:txBody>
      </p:sp>
    </p:spTree>
    <p:extLst>
      <p:ext uri="{BB962C8B-B14F-4D97-AF65-F5344CB8AC3E}">
        <p14:creationId xmlns:p14="http://schemas.microsoft.com/office/powerpoint/2010/main" val="23899908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2021 we’re looking at applying the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principles to the other end of the research data pipeline, using a dedicated OCFL repository to deposit raw CSV data from remote sensors as early as possible, giving us a “live archive”. We can use an Oni to provide access to this data faceted by location and time.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are looking at extending Oni so that it can do a bit more with the contents of data files — indexing on the column level, not the file — and become, in a way, a data API server. This is all very hand-wavy at the moment.</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Another way we want to extend Oni as a data server is to look at more useful ways of letting people fetch data. </a:t>
            </a:r>
            <a:r>
              <a:rPr lang="en-AU" sz="1200" kern="1200" dirty="0" err="1">
                <a:solidFill>
                  <a:schemeClr val="tx1"/>
                </a:solidFill>
                <a:effectLst/>
                <a:latin typeface="+mn-lt"/>
                <a:ea typeface="+mn-ea"/>
                <a:cs typeface="+mn-cs"/>
              </a:rPr>
              <a:t>Zipfiles</a:t>
            </a:r>
            <a:r>
              <a:rPr lang="en-AU" sz="1200" kern="1200" dirty="0">
                <a:solidFill>
                  <a:schemeClr val="tx1"/>
                </a:solidFill>
                <a:effectLst/>
                <a:latin typeface="+mn-lt"/>
                <a:ea typeface="+mn-ea"/>
                <a:cs typeface="+mn-cs"/>
              </a:rPr>
              <a:t> are the way we have been doing it, but they are impractical for a bunch of reasons: you can end up with twice the storage requirements, you don’t really want to keep them in the OCFL repository, and generating them for big datasets is time-consuming.</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better approach might be a feature on Oni which provides the user with a URL from which they can fetch a current result, either using curl or </a:t>
            </a:r>
            <a:r>
              <a:rPr lang="en-AU" sz="1200" kern="1200" dirty="0" err="1">
                <a:solidFill>
                  <a:schemeClr val="tx1"/>
                </a:solidFill>
                <a:effectLst/>
                <a:latin typeface="+mn-lt"/>
                <a:ea typeface="+mn-ea"/>
                <a:cs typeface="+mn-cs"/>
              </a:rPr>
              <a:t>wget</a:t>
            </a:r>
            <a:r>
              <a:rPr lang="en-AU" sz="1200" kern="1200" dirty="0">
                <a:solidFill>
                  <a:schemeClr val="tx1"/>
                </a:solidFill>
                <a:effectLst/>
                <a:latin typeface="+mn-lt"/>
                <a:ea typeface="+mn-ea"/>
                <a:cs typeface="+mn-cs"/>
              </a:rPr>
              <a:t>, or by porting the data directly into a coding environment like a </a:t>
            </a:r>
            <a:r>
              <a:rPr lang="en-AU" sz="1200" kern="1200" dirty="0" err="1">
                <a:solidFill>
                  <a:schemeClr val="tx1"/>
                </a:solidFill>
                <a:effectLst/>
                <a:latin typeface="+mn-lt"/>
                <a:ea typeface="+mn-ea"/>
                <a:cs typeface="+mn-cs"/>
              </a:rPr>
              <a:t>Jupyter</a:t>
            </a:r>
            <a:r>
              <a:rPr lang="en-AU" sz="1200" kern="1200" dirty="0">
                <a:solidFill>
                  <a:schemeClr val="tx1"/>
                </a:solidFill>
                <a:effectLst/>
                <a:latin typeface="+mn-lt"/>
                <a:ea typeface="+mn-ea"/>
                <a:cs typeface="+mn-cs"/>
              </a:rPr>
              <a:t> notebook.</a:t>
            </a:r>
          </a:p>
          <a:p>
            <a:endParaRPr lang="en-US" dirty="0"/>
          </a:p>
          <a:p>
            <a:r>
              <a:rPr lang="en-US" dirty="0"/>
              <a:t>And, hopefully, we’ll find more people who are interested in joining us </a:t>
            </a:r>
            <a:r>
              <a:rPr lang="en-US"/>
              <a:t>as collaborators.</a:t>
            </a:r>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25</a:t>
            </a:fld>
            <a:endParaRPr lang="en-US"/>
          </a:p>
        </p:txBody>
      </p:sp>
    </p:spTree>
    <p:extLst>
      <p:ext uri="{BB962C8B-B14F-4D97-AF65-F5344CB8AC3E}">
        <p14:creationId xmlns:p14="http://schemas.microsoft.com/office/powerpoint/2010/main" val="1570146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Arkisto</a:t>
            </a:r>
            <a:r>
              <a:rPr lang="en-US" dirty="0"/>
              <a:t> – </a:t>
            </a:r>
            <a:r>
              <a:rPr lang="en-US" dirty="0">
                <a:hlinkClick r:id="rId3"/>
              </a:rPr>
              <a:t>https://arkisto-platform.github.io/</a:t>
            </a:r>
            <a:endParaRPr lang="en-US" dirty="0"/>
          </a:p>
          <a:p>
            <a:r>
              <a:rPr lang="en-US" dirty="0"/>
              <a:t>OCFL – </a:t>
            </a:r>
            <a:r>
              <a:rPr lang="en-US" dirty="0">
                <a:hlinkClick r:id="rId4"/>
              </a:rPr>
              <a:t>https://ocfl.io/</a:t>
            </a:r>
            <a:endParaRPr lang="en-US" dirty="0"/>
          </a:p>
          <a:p>
            <a:r>
              <a:rPr lang="en-US" dirty="0"/>
              <a:t>RO-Crate –  </a:t>
            </a:r>
            <a:r>
              <a:rPr lang="en-US" dirty="0">
                <a:hlinkClick r:id="rId5"/>
              </a:rPr>
              <a:t>https://researchobject.github.io/ro-crate/</a:t>
            </a:r>
            <a:r>
              <a:rPr lang="en-US" dirty="0"/>
              <a:t> </a:t>
            </a:r>
          </a:p>
          <a:p>
            <a:r>
              <a:rPr lang="en-US" dirty="0" err="1"/>
              <a:t>Describo</a:t>
            </a:r>
            <a:r>
              <a:rPr lang="en-US" dirty="0"/>
              <a:t> – </a:t>
            </a:r>
            <a:r>
              <a:rPr lang="en-AU" dirty="0">
                <a:hlinkClick r:id="rId6"/>
              </a:rPr>
              <a:t>https://uts-eresearch.github.io/describo/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Modern PARADISEC – </a:t>
            </a:r>
            <a:r>
              <a:rPr lang="en-US" dirty="0">
                <a:hlinkClick r:id="rId7"/>
              </a:rPr>
              <a:t>http://mod.paradisec.org.au/</a:t>
            </a:r>
            <a:endParaRPr lang="en-US" dirty="0"/>
          </a:p>
          <a:p>
            <a:r>
              <a:rPr lang="en-US" dirty="0"/>
              <a:t>Oni - </a:t>
            </a:r>
            <a:r>
              <a:rPr lang="en-US" dirty="0">
                <a:hlinkClick r:id="rId8"/>
              </a:rPr>
              <a:t>https://github.com/UTS-eResearch/oni-express/</a:t>
            </a:r>
          </a:p>
          <a:p>
            <a:endParaRPr lang="en-US" dirty="0">
              <a:hlinkClick r:id="rId8"/>
            </a:endParaRPr>
          </a:p>
          <a:p>
            <a:pPr marL="0" indent="0">
              <a:buNone/>
            </a:pPr>
            <a:r>
              <a:rPr lang="en-US"/>
              <a:t>Thanks </a:t>
            </a:r>
            <a:r>
              <a:rPr lang="en-US" dirty="0"/>
              <a:t>to Dr Peter Sefton, Dr Alana Piper and Dr Marco La Rosa</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Michael.Lynch@uts.edu.au</a:t>
            </a:r>
            <a:r>
              <a:rPr lang="en-US" dirty="0"/>
              <a:t> / </a:t>
            </a:r>
            <a:r>
              <a:rPr lang="en-US" dirty="0">
                <a:hlinkClick r:id="rId10"/>
              </a:rPr>
              <a:t>@mikelynch@aus.social</a:t>
            </a:r>
            <a:endParaRPr lang="en-US" dirty="0"/>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26</a:t>
            </a:fld>
            <a:endParaRPr lang="en-US"/>
          </a:p>
        </p:txBody>
      </p:sp>
    </p:spTree>
    <p:extLst>
      <p:ext uri="{BB962C8B-B14F-4D97-AF65-F5344CB8AC3E}">
        <p14:creationId xmlns:p14="http://schemas.microsoft.com/office/powerpoint/2010/main" val="101734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Researchers produce a lot of data. What “a lot” means varies a bit between disciplines: traditionally there’s been a habit of seeing this as a STEM problem, but humanities disciplines have big datasets too.</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Researchers don’t want to describe their data. They want to use it and get publications out of it. We - the </a:t>
            </a:r>
            <a:r>
              <a:rPr lang="en-AU" sz="1200" kern="1200" dirty="0" err="1">
                <a:solidFill>
                  <a:schemeClr val="tx1"/>
                </a:solidFill>
                <a:effectLst/>
                <a:latin typeface="+mn-lt"/>
                <a:ea typeface="+mn-ea"/>
                <a:cs typeface="+mn-cs"/>
              </a:rPr>
              <a:t>eResearch</a:t>
            </a:r>
            <a:r>
              <a:rPr lang="en-AU" sz="1200" kern="1200" dirty="0">
                <a:solidFill>
                  <a:schemeClr val="tx1"/>
                </a:solidFill>
                <a:effectLst/>
                <a:latin typeface="+mn-lt"/>
                <a:ea typeface="+mn-ea"/>
                <a:cs typeface="+mn-cs"/>
              </a:rPr>
              <a:t> people and librarians - like to help them with this. But there aren’t enough of us to go round. So: we end up with petabytes of storage with </a:t>
            </a:r>
            <a:r>
              <a:rPr lang="en-AU" sz="1200" kern="1200" dirty="0" err="1">
                <a:solidFill>
                  <a:schemeClr val="tx1"/>
                </a:solidFill>
                <a:effectLst/>
                <a:latin typeface="+mn-lt"/>
                <a:ea typeface="+mn-ea"/>
                <a:cs typeface="+mn-cs"/>
              </a:rPr>
              <a:t>fileshares</a:t>
            </a:r>
            <a:r>
              <a:rPr lang="en-AU" sz="1200" kern="1200" dirty="0">
                <a:solidFill>
                  <a:schemeClr val="tx1"/>
                </a:solidFill>
                <a:effectLst/>
                <a:latin typeface="+mn-lt"/>
                <a:ea typeface="+mn-ea"/>
                <a:cs typeface="+mn-cs"/>
              </a:rPr>
              <a:t> belonging to researchers, full of data, without much metadata — who the data was made by, which grants funded it, or detailed stuff like which microscope generated it, what dye was used for it.</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This is a problem for sustainability because we can’t make decisions like: do we need to keep this? How long for? Can we move it to slower, cheaper storage?</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3</a:t>
            </a:fld>
            <a:endParaRPr lang="en-US"/>
          </a:p>
        </p:txBody>
      </p:sp>
    </p:spTree>
    <p:extLst>
      <p:ext uri="{BB962C8B-B14F-4D97-AF65-F5344CB8AC3E}">
        <p14:creationId xmlns:p14="http://schemas.microsoft.com/office/powerpoint/2010/main" val="2267753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One of the ways institutions have tried to solve this problem in the past is specialised repository software - either belonging to a discipline, like OMERO, or general, like Fedora (not that Fedora) or Hydra.</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Repositories can do things like automatically add metadata when they ingest things, or prompt the researchers to describe them.</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They let you put stuff in and get it out with APIs</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4</a:t>
            </a:fld>
            <a:endParaRPr lang="en-US"/>
          </a:p>
        </p:txBody>
      </p:sp>
    </p:spTree>
    <p:extLst>
      <p:ext uri="{BB962C8B-B14F-4D97-AF65-F5344CB8AC3E}">
        <p14:creationId xmlns:p14="http://schemas.microsoft.com/office/powerpoint/2010/main" val="2212254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But repositories have problems.</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They’re software: often they’re free or open-source, but they’re not free to maintain. And the specialised ones in particular are often built by academics, not software engineers, so they have Problems. People argue about the exact definition of Big Data, I’ve decided that Big Data is data that can make your sysadmin swear, and repositories are good at that.</a:t>
            </a:r>
          </a:p>
          <a:p>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And there will always be a scale issue: at some stage, someone is going to want to put something through the API which just won’t fit. At that point, one solution is sideloading: put the big stuff on a file system with some sort of link between it and the repository software. And now you have to keep them in sync.</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data migration is always a hassle.</a:t>
            </a:r>
          </a:p>
          <a:p>
            <a:br>
              <a:rPr lang="en-AU" sz="1200" kern="1200" dirty="0">
                <a:solidFill>
                  <a:schemeClr val="tx1"/>
                </a:solidFill>
                <a:effectLst/>
                <a:latin typeface="+mn-lt"/>
                <a:ea typeface="+mn-ea"/>
                <a:cs typeface="+mn-cs"/>
              </a:rPr>
            </a:b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builds on a couple of standards which have taken the lessons of the last decade of repository software development to heart. We already have a stable, performant way of storing data, with decades of history behind it and a promising future:</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5</a:t>
            </a:fld>
            <a:endParaRPr lang="en-US"/>
          </a:p>
        </p:txBody>
      </p:sp>
    </p:spTree>
    <p:extLst>
      <p:ext uri="{BB962C8B-B14F-4D97-AF65-F5344CB8AC3E}">
        <p14:creationId xmlns:p14="http://schemas.microsoft.com/office/powerpoint/2010/main" val="333621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Files.</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few years ago, we were talking to some colleagues in big data visualisation, who’d also had experience doing CGI for feature films, about managing their data. And asked them if they had a preferred API for accessing data sets.</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And they said: “An NFS mount, thanks”</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If, at some point, we’re going to have to sideload the big stuff, why not just store everything on disk? But - then - aren’t we back where we started, with our research data store being just a bunch of stuff?</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6</a:t>
            </a:fld>
            <a:endParaRPr lang="en-US"/>
          </a:p>
        </p:txBody>
      </p:sp>
    </p:spTree>
    <p:extLst>
      <p:ext uri="{BB962C8B-B14F-4D97-AF65-F5344CB8AC3E}">
        <p14:creationId xmlns:p14="http://schemas.microsoft.com/office/powerpoint/2010/main" val="2110756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second problem which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is trying to help solve is the problem of research data collections. These are different from the institutional research data store: they are single-purpose, and a researcher or team of researchers has put time, love and dedication into curating a dataset, they’ve found a postgrad with some tech skills who’s made a nice website with a LAMP stack, or one of the popular tools like </a:t>
            </a:r>
            <a:r>
              <a:rPr lang="en-AU" sz="1200" kern="1200" dirty="0" err="1">
                <a:solidFill>
                  <a:schemeClr val="tx1"/>
                </a:solidFill>
                <a:effectLst/>
                <a:latin typeface="+mn-lt"/>
                <a:ea typeface="+mn-ea"/>
                <a:cs typeface="+mn-cs"/>
              </a:rPr>
              <a:t>Omeka</a:t>
            </a:r>
            <a:r>
              <a:rPr lang="en-AU" sz="1200" kern="1200" dirty="0">
                <a:solidFill>
                  <a:schemeClr val="tx1"/>
                </a:solidFill>
                <a:effectLst/>
                <a:latin typeface="+mn-lt"/>
                <a:ea typeface="+mn-ea"/>
                <a:cs typeface="+mn-cs"/>
              </a:rPr>
              <a:t> or </a:t>
            </a:r>
            <a:r>
              <a:rPr lang="en-AU" sz="1200" kern="1200" dirty="0" err="1">
                <a:solidFill>
                  <a:schemeClr val="tx1"/>
                </a:solidFill>
                <a:effectLst/>
                <a:latin typeface="+mn-lt"/>
                <a:ea typeface="+mn-ea"/>
                <a:cs typeface="+mn-cs"/>
              </a:rPr>
              <a:t>Mukurtu</a:t>
            </a:r>
            <a:r>
              <a:rPr lang="en-AU" sz="1200" kern="1200" dirty="0">
                <a:solidFill>
                  <a:schemeClr val="tx1"/>
                </a:solidFill>
                <a:effectLst/>
                <a:latin typeface="+mn-lt"/>
                <a:ea typeface="+mn-ea"/>
                <a:cs typeface="+mn-cs"/>
              </a:rPr>
              <a:t>, and got their research online.</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grant ends, one or two of the researchers leave, the person who built the site gets a postdoc. And, eventually, a sysadmin is doing an audit of what needs patching, and says - what the hell is this? Will anyone yell if I turn it off?</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scenario I’ve just described happens in science as well as humanities disciplines, though often the scientists use databases for performance reasons.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This sort of bespoke, research-driven collection will always be around, but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wants to provide more sustainable ways to build them and/or preserve them</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7</a:t>
            </a:fld>
            <a:endParaRPr lang="en-US"/>
          </a:p>
        </p:txBody>
      </p:sp>
    </p:spTree>
    <p:extLst>
      <p:ext uri="{BB962C8B-B14F-4D97-AF65-F5344CB8AC3E}">
        <p14:creationId xmlns:p14="http://schemas.microsoft.com/office/powerpoint/2010/main" val="212123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We’ve picked the term “</a:t>
            </a:r>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to cover the philosophy, standards and tooling we’ve started using to tackle these problems. It’s Finnish for “archive”, and we couldn’t find anyone else who was using it. We decided that the whole thing needed a name when applying for an ARDC grant last year, which we didn’t get, but having a term for it is useful.</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is a platform for sustainable research data preservation. It’s not a single piece of software, but an approach to building tools and systems based on</a:t>
            </a:r>
          </a:p>
          <a:p>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Standards for repository design and metadata storage</a:t>
            </a:r>
          </a:p>
          <a:p>
            <a:r>
              <a:rPr lang="en-AU" sz="1200" kern="1200" dirty="0">
                <a:solidFill>
                  <a:schemeClr val="tx1"/>
                </a:solidFill>
                <a:effectLst/>
                <a:latin typeface="+mn-lt"/>
                <a:ea typeface="+mn-ea"/>
                <a:cs typeface="+mn-cs"/>
              </a:rPr>
              <a:t>A development philosophy for building tooling and systems</a:t>
            </a:r>
          </a:p>
          <a:p>
            <a:endParaRPr lang="en-US" dirty="0"/>
          </a:p>
        </p:txBody>
      </p:sp>
      <p:sp>
        <p:nvSpPr>
          <p:cNvPr id="4" name="Slide Number Placeholder 3"/>
          <p:cNvSpPr>
            <a:spLocks noGrp="1"/>
          </p:cNvSpPr>
          <p:nvPr>
            <p:ph type="sldNum" sz="quarter" idx="5"/>
          </p:nvPr>
        </p:nvSpPr>
        <p:spPr/>
        <p:txBody>
          <a:bodyPr/>
          <a:lstStyle/>
          <a:p>
            <a:fld id="{D6282A35-0875-B841-A369-4832657951A1}" type="slidenum">
              <a:rPr lang="en-US" smtClean="0"/>
              <a:t>8</a:t>
            </a:fld>
            <a:endParaRPr lang="en-US"/>
          </a:p>
        </p:txBody>
      </p:sp>
    </p:spTree>
    <p:extLst>
      <p:ext uri="{BB962C8B-B14F-4D97-AF65-F5344CB8AC3E}">
        <p14:creationId xmlns:p14="http://schemas.microsoft.com/office/powerpoint/2010/main" val="1491065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Before diving into the standards, I’ll describe the philosophy. First: data and metadata on disk (or in an object store) is the source of truth, and (where possible) is immutable. You can add to it, but not overwrite it.</a:t>
            </a:r>
          </a:p>
          <a:p>
            <a:endParaRPr lang="en-AU" sz="1200" kern="1200" dirty="0">
              <a:solidFill>
                <a:schemeClr val="tx1"/>
              </a:solidFill>
              <a:effectLst/>
              <a:latin typeface="+mn-lt"/>
              <a:ea typeface="+mn-ea"/>
              <a:cs typeface="+mn-cs"/>
            </a:endParaRPr>
          </a:p>
          <a:p>
            <a:r>
              <a:rPr lang="en-AU" sz="1200" kern="1200" dirty="0" err="1">
                <a:solidFill>
                  <a:schemeClr val="tx1"/>
                </a:solidFill>
                <a:effectLst/>
                <a:latin typeface="+mn-lt"/>
                <a:ea typeface="+mn-ea"/>
                <a:cs typeface="+mn-cs"/>
              </a:rPr>
              <a:t>Arkisto</a:t>
            </a:r>
            <a:r>
              <a:rPr lang="en-AU" sz="1200" kern="1200" dirty="0">
                <a:solidFill>
                  <a:schemeClr val="tx1"/>
                </a:solidFill>
                <a:effectLst/>
                <a:latin typeface="+mn-lt"/>
                <a:ea typeface="+mn-ea"/>
                <a:cs typeface="+mn-cs"/>
              </a:rPr>
              <a:t> repositories can have secondary data products which make things findable and more efficient - indexes and so on - but these should be seen as ephemeral and reconstituting them from the data on disk should be easy. Think of this as a </a:t>
            </a:r>
            <a:r>
              <a:rPr lang="en-AU" sz="1200" kern="1200" dirty="0" err="1">
                <a:solidFill>
                  <a:schemeClr val="tx1"/>
                </a:solidFill>
                <a:effectLst/>
                <a:latin typeface="+mn-lt"/>
                <a:ea typeface="+mn-ea"/>
                <a:cs typeface="+mn-cs"/>
              </a:rPr>
              <a:t>devops</a:t>
            </a:r>
            <a:r>
              <a:rPr lang="en-AU" sz="1200" kern="1200" dirty="0">
                <a:solidFill>
                  <a:schemeClr val="tx1"/>
                </a:solidFill>
                <a:effectLst/>
                <a:latin typeface="+mn-lt"/>
                <a:ea typeface="+mn-ea"/>
                <a:cs typeface="+mn-cs"/>
              </a:rPr>
              <a:t> approach to secondary data products, with declarative config to say how to build them, and automated processes to spin them up.</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We don’t want to build monoliths which do everything. Build components which do one thing, like ingesting a collection, or indexing a repository.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Development is incremental, and based on producing changes which in some way make our lives or our user’s lives easier.</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lot of our tooling is in its early stages, and none of it is expected to scale well. We can improve the tooling as we go without having to change the underlying data formats.</a:t>
            </a:r>
          </a:p>
        </p:txBody>
      </p:sp>
      <p:sp>
        <p:nvSpPr>
          <p:cNvPr id="4" name="Slide Number Placeholder 3"/>
          <p:cNvSpPr>
            <a:spLocks noGrp="1"/>
          </p:cNvSpPr>
          <p:nvPr>
            <p:ph type="sldNum" sz="quarter" idx="5"/>
          </p:nvPr>
        </p:nvSpPr>
        <p:spPr/>
        <p:txBody>
          <a:bodyPr/>
          <a:lstStyle/>
          <a:p>
            <a:fld id="{D6282A35-0875-B841-A369-4832657951A1}" type="slidenum">
              <a:rPr lang="en-US" smtClean="0"/>
              <a:t>9</a:t>
            </a:fld>
            <a:endParaRPr lang="en-US"/>
          </a:p>
        </p:txBody>
      </p:sp>
    </p:spTree>
    <p:extLst>
      <p:ext uri="{BB962C8B-B14F-4D97-AF65-F5344CB8AC3E}">
        <p14:creationId xmlns:p14="http://schemas.microsoft.com/office/powerpoint/2010/main" val="3932561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2317-F56B-884C-A98D-837C1ECE199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2DC11E1-0F29-A24F-99EB-22889BC93C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BA5F9BF-24DC-F144-A4F1-D7E71C04258B}"/>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5" name="Footer Placeholder 4">
            <a:extLst>
              <a:ext uri="{FF2B5EF4-FFF2-40B4-BE49-F238E27FC236}">
                <a16:creationId xmlns:a16="http://schemas.microsoft.com/office/drawing/2014/main" id="{9B9C846A-2318-D741-9792-3D63E02A3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05541-5BAE-D64E-BFF4-10F41B014BE2}"/>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3412913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9AABB-1638-504E-B741-48E6F05828B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914FD38-D498-1345-842A-730E0219719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58C98C1-3C52-CB4C-8079-47C3A958D475}"/>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5" name="Footer Placeholder 4">
            <a:extLst>
              <a:ext uri="{FF2B5EF4-FFF2-40B4-BE49-F238E27FC236}">
                <a16:creationId xmlns:a16="http://schemas.microsoft.com/office/drawing/2014/main" id="{9B868638-88EF-1345-B602-6938EC732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C406E-B0EA-1145-ABA3-3CF0E03D8EE8}"/>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66412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969C28-15FD-4D47-B243-391008440B1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E5ED938-CDB8-E048-AA57-989528418DC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7297FE6-F2B2-364F-9AE9-D395B8C73541}"/>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5" name="Footer Placeholder 4">
            <a:extLst>
              <a:ext uri="{FF2B5EF4-FFF2-40B4-BE49-F238E27FC236}">
                <a16:creationId xmlns:a16="http://schemas.microsoft.com/office/drawing/2014/main" id="{49796917-F3EB-614C-90DC-CB337578F2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D7327-BD9D-5742-B0CB-07F92F0301D3}"/>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114214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DC23-F638-F74F-900A-D2FA7641EF4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CB5F474-4A66-9343-A16E-6CFFB671BEB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09B41A-653C-2842-A102-8E3750D8B187}"/>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5" name="Footer Placeholder 4">
            <a:extLst>
              <a:ext uri="{FF2B5EF4-FFF2-40B4-BE49-F238E27FC236}">
                <a16:creationId xmlns:a16="http://schemas.microsoft.com/office/drawing/2014/main" id="{87AB3309-02D6-FC4D-907B-D2DD53C61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E425EF-9AA9-3F41-955D-46FDB115DF95}"/>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3618758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A39ED-6A16-EE4B-AC9F-69304673D33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E9D357C-01E2-FA49-B9A4-3C3D7AFEB9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7882A5A-0F6D-5B4A-BAD3-FBDC66B842AB}"/>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5" name="Footer Placeholder 4">
            <a:extLst>
              <a:ext uri="{FF2B5EF4-FFF2-40B4-BE49-F238E27FC236}">
                <a16:creationId xmlns:a16="http://schemas.microsoft.com/office/drawing/2014/main" id="{8A71EDA2-22B1-CA48-8B89-CC22925CE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DCF566-9273-7B48-925F-02A2221AD407}"/>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391224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596BA-3033-1E4A-9227-5E713F0FEB5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52DE056-F8BC-3340-A6E6-488AB01058C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FED8938-853A-1946-A6AF-D320A74528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E24C7A-C4B2-4B43-A398-6391C60F4D95}"/>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6" name="Footer Placeholder 5">
            <a:extLst>
              <a:ext uri="{FF2B5EF4-FFF2-40B4-BE49-F238E27FC236}">
                <a16:creationId xmlns:a16="http://schemas.microsoft.com/office/drawing/2014/main" id="{50EF81B6-C229-5448-83F0-E70E81755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FB001-F9E9-AA40-BB94-7D2A1B62C8E0}"/>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181436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80241-48C2-1347-A32A-43F24884916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B2E8F60-F2C9-3346-980A-BE72E3215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27D2604-5E96-B64E-A377-0268DBC3222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CCF269AE-98DD-C149-A4A2-0A39BEDEC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892B9A4-F424-4B4B-B4EE-3D157A30E15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657EF04-0231-EA4B-AA89-98023B5CF8BC}"/>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8" name="Footer Placeholder 7">
            <a:extLst>
              <a:ext uri="{FF2B5EF4-FFF2-40B4-BE49-F238E27FC236}">
                <a16:creationId xmlns:a16="http://schemas.microsoft.com/office/drawing/2014/main" id="{1CBE3A1E-D641-BD40-9077-C2E382A5E1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E7B55E-BB36-7143-9EC8-561230D9BB5B}"/>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69815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C345E-A39A-3343-A57C-BB3EF7A8658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F4F0355-2C14-CD4D-B990-927E03743E4F}"/>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4" name="Footer Placeholder 3">
            <a:extLst>
              <a:ext uri="{FF2B5EF4-FFF2-40B4-BE49-F238E27FC236}">
                <a16:creationId xmlns:a16="http://schemas.microsoft.com/office/drawing/2014/main" id="{C738E5DF-892A-114C-B691-EF3DE330C1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C024C4-4ECA-8D45-AD05-D15AC250276E}"/>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3820115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2BBF1A-C352-1A4D-88C0-4596D55B9765}"/>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3" name="Footer Placeholder 2">
            <a:extLst>
              <a:ext uri="{FF2B5EF4-FFF2-40B4-BE49-F238E27FC236}">
                <a16:creationId xmlns:a16="http://schemas.microsoft.com/office/drawing/2014/main" id="{24841E16-FC4F-584C-9337-EC40493A64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8BF737-148E-6B4D-B015-BDC16274FB11}"/>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2107269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46BF9-0B3B-4442-AA04-2C00C8B1AE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FD3DF1CC-1079-8247-B534-73729D9F2F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3B8EED5-BC29-F044-9D5C-E65DA316F7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0D63B3C-1355-9543-A68A-178B2E83D24B}"/>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6" name="Footer Placeholder 5">
            <a:extLst>
              <a:ext uri="{FF2B5EF4-FFF2-40B4-BE49-F238E27FC236}">
                <a16:creationId xmlns:a16="http://schemas.microsoft.com/office/drawing/2014/main" id="{3E51298A-2A7C-AF40-A177-E8B26140C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72542-9C54-9741-9BA8-1683B5E250FB}"/>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489534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7580A-4FA3-BA40-AF81-AC9B1BC0D66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28B368E-605A-3C4E-86FB-B9811F1E2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EC0A79-9666-184E-A702-1B9DA9EA0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AEC938-F600-E641-9C74-ECC998576D0E}"/>
              </a:ext>
            </a:extLst>
          </p:cNvPr>
          <p:cNvSpPr>
            <a:spLocks noGrp="1"/>
          </p:cNvSpPr>
          <p:nvPr>
            <p:ph type="dt" sz="half" idx="10"/>
          </p:nvPr>
        </p:nvSpPr>
        <p:spPr/>
        <p:txBody>
          <a:bodyPr/>
          <a:lstStyle/>
          <a:p>
            <a:fld id="{E4E97CAD-A3B5-A742-B748-AA1C7CF89CCD}" type="datetimeFigureOut">
              <a:rPr lang="en-US" smtClean="0"/>
              <a:t>1/23/21</a:t>
            </a:fld>
            <a:endParaRPr lang="en-US"/>
          </a:p>
        </p:txBody>
      </p:sp>
      <p:sp>
        <p:nvSpPr>
          <p:cNvPr id="6" name="Footer Placeholder 5">
            <a:extLst>
              <a:ext uri="{FF2B5EF4-FFF2-40B4-BE49-F238E27FC236}">
                <a16:creationId xmlns:a16="http://schemas.microsoft.com/office/drawing/2014/main" id="{181A515A-B247-8040-9836-66FB08B308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291FC9-F89B-5C4C-968B-782EDA57BD54}"/>
              </a:ext>
            </a:extLst>
          </p:cNvPr>
          <p:cNvSpPr>
            <a:spLocks noGrp="1"/>
          </p:cNvSpPr>
          <p:nvPr>
            <p:ph type="sldNum" sz="quarter" idx="12"/>
          </p:nvPr>
        </p:nvSpPr>
        <p:spPr/>
        <p:txBody>
          <a:bodyPr/>
          <a:lstStyle/>
          <a:p>
            <a:fld id="{02B253F7-1F4C-1A46-9574-75388718D244}" type="slidenum">
              <a:rPr lang="en-US" smtClean="0"/>
              <a:t>‹#›</a:t>
            </a:fld>
            <a:endParaRPr lang="en-US"/>
          </a:p>
        </p:txBody>
      </p:sp>
    </p:spTree>
    <p:extLst>
      <p:ext uri="{BB962C8B-B14F-4D97-AF65-F5344CB8AC3E}">
        <p14:creationId xmlns:p14="http://schemas.microsoft.com/office/powerpoint/2010/main" val="233854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352DB2-26EB-2B43-88BB-DBE1D22528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AB21CB5-C504-7349-B0EC-B2122EC88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F9336D2-EC5A-A241-ACF0-0AC99FE35A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E97CAD-A3B5-A742-B748-AA1C7CF89CCD}" type="datetimeFigureOut">
              <a:rPr lang="en-US" smtClean="0"/>
              <a:t>1/23/21</a:t>
            </a:fld>
            <a:endParaRPr lang="en-US"/>
          </a:p>
        </p:txBody>
      </p:sp>
      <p:sp>
        <p:nvSpPr>
          <p:cNvPr id="5" name="Footer Placeholder 4">
            <a:extLst>
              <a:ext uri="{FF2B5EF4-FFF2-40B4-BE49-F238E27FC236}">
                <a16:creationId xmlns:a16="http://schemas.microsoft.com/office/drawing/2014/main" id="{D50F63C1-D66D-5E4C-BD86-ECF9ADD136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14FF15-4CFE-5943-939F-453852CA4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B253F7-1F4C-1A46-9574-75388718D244}" type="slidenum">
              <a:rPr lang="en-US" smtClean="0"/>
              <a:t>‹#›</a:t>
            </a:fld>
            <a:endParaRPr lang="en-US"/>
          </a:p>
        </p:txBody>
      </p:sp>
    </p:spTree>
    <p:extLst>
      <p:ext uri="{BB962C8B-B14F-4D97-AF65-F5344CB8AC3E}">
        <p14:creationId xmlns:p14="http://schemas.microsoft.com/office/powerpoint/2010/main" val="1844526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3.sv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github.com/UTS-eResearch/oni-express" TargetMode="External"/><Relationship Id="rId3" Type="http://schemas.openxmlformats.org/officeDocument/2006/relationships/hyperlink" Target="https://arkisto-platform.github.io/" TargetMode="External"/><Relationship Id="rId7" Type="http://schemas.openxmlformats.org/officeDocument/2006/relationships/hyperlink" Target="http://mod.paradisec.org.au/"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uts-eresearch.github.io/describo/" TargetMode="External"/><Relationship Id="rId5" Type="http://schemas.openxmlformats.org/officeDocument/2006/relationships/hyperlink" Target="https://researchobject.github.io/ro-crate/" TargetMode="External"/><Relationship Id="rId10" Type="http://schemas.openxmlformats.org/officeDocument/2006/relationships/hyperlink" Target="https://aus.social/@mikelynch" TargetMode="External"/><Relationship Id="rId4" Type="http://schemas.openxmlformats.org/officeDocument/2006/relationships/hyperlink" Target="https://ocfl.io/" TargetMode="External"/><Relationship Id="rId9" Type="http://schemas.openxmlformats.org/officeDocument/2006/relationships/hyperlink" Target="mailto:Michael.Lynch@uts.edu.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C5A50-A72A-E549-9EE3-44A7250F5BFA}"/>
              </a:ext>
            </a:extLst>
          </p:cNvPr>
          <p:cNvSpPr>
            <a:spLocks noGrp="1"/>
          </p:cNvSpPr>
          <p:nvPr>
            <p:ph type="ctrTitle"/>
          </p:nvPr>
        </p:nvSpPr>
        <p:spPr/>
        <p:txBody>
          <a:bodyPr>
            <a:normAutofit fontScale="90000"/>
          </a:bodyPr>
          <a:lstStyle/>
          <a:p>
            <a:r>
              <a:rPr lang="en-US" dirty="0" err="1"/>
              <a:t>Arkisto</a:t>
            </a:r>
            <a:r>
              <a:rPr lang="en-US" dirty="0"/>
              <a:t>: an open-source, standards based framework for digital preservation</a:t>
            </a:r>
          </a:p>
        </p:txBody>
      </p:sp>
      <p:sp>
        <p:nvSpPr>
          <p:cNvPr id="3" name="Subtitle 2">
            <a:extLst>
              <a:ext uri="{FF2B5EF4-FFF2-40B4-BE49-F238E27FC236}">
                <a16:creationId xmlns:a16="http://schemas.microsoft.com/office/drawing/2014/main" id="{9766BC5B-A905-9745-9619-04577D64C0E8}"/>
              </a:ext>
            </a:extLst>
          </p:cNvPr>
          <p:cNvSpPr>
            <a:spLocks noGrp="1"/>
          </p:cNvSpPr>
          <p:nvPr>
            <p:ph type="subTitle" idx="1"/>
          </p:nvPr>
        </p:nvSpPr>
        <p:spPr/>
        <p:txBody>
          <a:bodyPr/>
          <a:lstStyle/>
          <a:p>
            <a:r>
              <a:rPr lang="en-US" dirty="0"/>
              <a:t>Mike Lynch – University of Technology Sydney</a:t>
            </a:r>
          </a:p>
        </p:txBody>
      </p:sp>
      <p:pic>
        <p:nvPicPr>
          <p:cNvPr id="5" name="Picture 4">
            <a:extLst>
              <a:ext uri="{FF2B5EF4-FFF2-40B4-BE49-F238E27FC236}">
                <a16:creationId xmlns:a16="http://schemas.microsoft.com/office/drawing/2014/main" id="{47834442-D992-794D-A0B1-E6791257C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1" y="5342932"/>
            <a:ext cx="952500" cy="952500"/>
          </a:xfrm>
          <a:prstGeom prst="rect">
            <a:avLst/>
          </a:prstGeom>
        </p:spPr>
      </p:pic>
    </p:spTree>
    <p:extLst>
      <p:ext uri="{BB962C8B-B14F-4D97-AF65-F5344CB8AC3E}">
        <p14:creationId xmlns:p14="http://schemas.microsoft.com/office/powerpoint/2010/main" val="1836866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687D-BD82-7247-A131-A5B3E8A0F6A1}"/>
              </a:ext>
            </a:extLst>
          </p:cNvPr>
          <p:cNvSpPr>
            <a:spLocks noGrp="1"/>
          </p:cNvSpPr>
          <p:nvPr>
            <p:ph type="title"/>
          </p:nvPr>
        </p:nvSpPr>
        <p:spPr/>
        <p:txBody>
          <a:bodyPr/>
          <a:lstStyle/>
          <a:p>
            <a:r>
              <a:rPr lang="en-US" dirty="0"/>
              <a:t>Standards</a:t>
            </a:r>
          </a:p>
        </p:txBody>
      </p:sp>
      <p:sp>
        <p:nvSpPr>
          <p:cNvPr id="3" name="Content Placeholder 2">
            <a:extLst>
              <a:ext uri="{FF2B5EF4-FFF2-40B4-BE49-F238E27FC236}">
                <a16:creationId xmlns:a16="http://schemas.microsoft.com/office/drawing/2014/main" id="{83F0DFBB-078F-F544-B3A6-99549E723019}"/>
              </a:ext>
            </a:extLst>
          </p:cNvPr>
          <p:cNvSpPr>
            <a:spLocks noGrp="1"/>
          </p:cNvSpPr>
          <p:nvPr>
            <p:ph idx="1"/>
          </p:nvPr>
        </p:nvSpPr>
        <p:spPr/>
        <p:txBody>
          <a:bodyPr/>
          <a:lstStyle/>
          <a:p>
            <a:r>
              <a:rPr lang="en-US" dirty="0"/>
              <a:t>Research Object Crates – RO-Crate</a:t>
            </a:r>
          </a:p>
          <a:p>
            <a:r>
              <a:rPr lang="en-US" dirty="0"/>
              <a:t>Oxford Common File Layout – OCFL</a:t>
            </a:r>
          </a:p>
          <a:p>
            <a:pPr marL="0" indent="0">
              <a:buNone/>
            </a:pPr>
            <a:endParaRPr lang="en-US" dirty="0"/>
          </a:p>
        </p:txBody>
      </p:sp>
      <p:pic>
        <p:nvPicPr>
          <p:cNvPr id="5" name="Graphic 4">
            <a:extLst>
              <a:ext uri="{FF2B5EF4-FFF2-40B4-BE49-F238E27FC236}">
                <a16:creationId xmlns:a16="http://schemas.microsoft.com/office/drawing/2014/main" id="{D5286C69-586F-D149-9C92-A166A21026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56020" y="1690688"/>
            <a:ext cx="4709160" cy="4709160"/>
          </a:xfrm>
          <a:prstGeom prst="rect">
            <a:avLst/>
          </a:prstGeom>
        </p:spPr>
      </p:pic>
    </p:spTree>
    <p:extLst>
      <p:ext uri="{BB962C8B-B14F-4D97-AF65-F5344CB8AC3E}">
        <p14:creationId xmlns:p14="http://schemas.microsoft.com/office/powerpoint/2010/main" val="412276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FE32-6B8F-2C45-81EB-7FE0D7EBDAB8}"/>
              </a:ext>
            </a:extLst>
          </p:cNvPr>
          <p:cNvSpPr>
            <a:spLocks noGrp="1"/>
          </p:cNvSpPr>
          <p:nvPr>
            <p:ph type="title"/>
          </p:nvPr>
        </p:nvSpPr>
        <p:spPr/>
        <p:txBody>
          <a:bodyPr/>
          <a:lstStyle/>
          <a:p>
            <a:r>
              <a:rPr lang="en-US" dirty="0"/>
              <a:t>An RO-Crate</a:t>
            </a:r>
          </a:p>
        </p:txBody>
      </p:sp>
      <p:sp>
        <p:nvSpPr>
          <p:cNvPr id="3" name="Content Placeholder 2">
            <a:extLst>
              <a:ext uri="{FF2B5EF4-FFF2-40B4-BE49-F238E27FC236}">
                <a16:creationId xmlns:a16="http://schemas.microsoft.com/office/drawing/2014/main" id="{49FE2513-B813-354C-BD92-EAD59D17E912}"/>
              </a:ext>
            </a:extLst>
          </p:cNvPr>
          <p:cNvSpPr>
            <a:spLocks noGrp="1"/>
          </p:cNvSpPr>
          <p:nvPr>
            <p:ph idx="1"/>
          </p:nvPr>
        </p:nvSpPr>
        <p:spPr>
          <a:xfrm>
            <a:off x="838200" y="1825625"/>
            <a:ext cx="10515600" cy="4351338"/>
          </a:xfrm>
        </p:spPr>
        <p:txBody>
          <a:bodyPr/>
          <a:lstStyle/>
          <a:p>
            <a:r>
              <a:rPr lang="en-US" dirty="0"/>
              <a:t>HTML with a bit of JS</a:t>
            </a:r>
          </a:p>
          <a:p>
            <a:r>
              <a:rPr lang="en-US" dirty="0"/>
              <a:t>Landing page for a data portal</a:t>
            </a:r>
          </a:p>
          <a:p>
            <a:pPr marL="0" indent="0">
              <a:buNone/>
            </a:pPr>
            <a:endParaRPr lang="en-US" dirty="0"/>
          </a:p>
          <a:p>
            <a:endParaRPr lang="en-US" dirty="0"/>
          </a:p>
        </p:txBody>
      </p:sp>
      <p:pic>
        <p:nvPicPr>
          <p:cNvPr id="6" name="Graphic 5">
            <a:extLst>
              <a:ext uri="{FF2B5EF4-FFF2-40B4-BE49-F238E27FC236}">
                <a16:creationId xmlns:a16="http://schemas.microsoft.com/office/drawing/2014/main" id="{00A26132-99B7-6F40-9479-BED7D3219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4143" y="4053124"/>
            <a:ext cx="1843476" cy="1843476"/>
          </a:xfrm>
          <a:prstGeom prst="rect">
            <a:avLst/>
          </a:prstGeom>
        </p:spPr>
      </p:pic>
      <p:pic>
        <p:nvPicPr>
          <p:cNvPr id="12" name="Picture 11">
            <a:extLst>
              <a:ext uri="{FF2B5EF4-FFF2-40B4-BE49-F238E27FC236}">
                <a16:creationId xmlns:a16="http://schemas.microsoft.com/office/drawing/2014/main" id="{187F9957-A543-3B47-8A27-A7E2E3CE53C6}"/>
              </a:ext>
            </a:extLst>
          </p:cNvPr>
          <p:cNvPicPr>
            <a:picLocks noChangeAspect="1"/>
          </p:cNvPicPr>
          <p:nvPr/>
        </p:nvPicPr>
        <p:blipFill>
          <a:blip r:embed="rId5"/>
          <a:stretch>
            <a:fillRect/>
          </a:stretch>
        </p:blipFill>
        <p:spPr>
          <a:xfrm>
            <a:off x="6207177" y="1360099"/>
            <a:ext cx="5305375" cy="4351338"/>
          </a:xfrm>
          <a:prstGeom prst="rect">
            <a:avLst/>
          </a:prstGeom>
        </p:spPr>
      </p:pic>
      <p:cxnSp>
        <p:nvCxnSpPr>
          <p:cNvPr id="14" name="Curved Connector 13">
            <a:extLst>
              <a:ext uri="{FF2B5EF4-FFF2-40B4-BE49-F238E27FC236}">
                <a16:creationId xmlns:a16="http://schemas.microsoft.com/office/drawing/2014/main" id="{E61935C3-AA80-6F4C-BEB3-DD03C8DC12B0}"/>
              </a:ext>
            </a:extLst>
          </p:cNvPr>
          <p:cNvCxnSpPr>
            <a:cxnSpLocks/>
          </p:cNvCxnSpPr>
          <p:nvPr/>
        </p:nvCxnSpPr>
        <p:spPr>
          <a:xfrm flipV="1">
            <a:off x="3342807" y="3552669"/>
            <a:ext cx="2753193" cy="176883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343230B1-FB90-7F49-B341-B2E3BBE315D9}"/>
              </a:ext>
            </a:extLst>
          </p:cNvPr>
          <p:cNvPicPr>
            <a:picLocks noChangeAspect="1"/>
          </p:cNvPicPr>
          <p:nvPr/>
        </p:nvPicPr>
        <p:blipFill rotWithShape="1">
          <a:blip r:embed="rId6"/>
          <a:srcRect b="26839"/>
          <a:stretch/>
        </p:blipFill>
        <p:spPr>
          <a:xfrm>
            <a:off x="6207177" y="1360098"/>
            <a:ext cx="5305374" cy="4351338"/>
          </a:xfrm>
          <a:prstGeom prst="rect">
            <a:avLst/>
          </a:prstGeom>
        </p:spPr>
      </p:pic>
    </p:spTree>
    <p:extLst>
      <p:ext uri="{BB962C8B-B14F-4D97-AF65-F5344CB8AC3E}">
        <p14:creationId xmlns:p14="http://schemas.microsoft.com/office/powerpoint/2010/main" val="166434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EFE32-6B8F-2C45-81EB-7FE0D7EBDAB8}"/>
              </a:ext>
            </a:extLst>
          </p:cNvPr>
          <p:cNvSpPr>
            <a:spLocks noGrp="1"/>
          </p:cNvSpPr>
          <p:nvPr>
            <p:ph type="title"/>
          </p:nvPr>
        </p:nvSpPr>
        <p:spPr/>
        <p:txBody>
          <a:bodyPr/>
          <a:lstStyle/>
          <a:p>
            <a:r>
              <a:rPr lang="en-US" dirty="0"/>
              <a:t>JSON-LD</a:t>
            </a:r>
          </a:p>
        </p:txBody>
      </p:sp>
      <p:sp>
        <p:nvSpPr>
          <p:cNvPr id="3" name="Content Placeholder 2">
            <a:extLst>
              <a:ext uri="{FF2B5EF4-FFF2-40B4-BE49-F238E27FC236}">
                <a16:creationId xmlns:a16="http://schemas.microsoft.com/office/drawing/2014/main" id="{49FE2513-B813-354C-BD92-EAD59D17E912}"/>
              </a:ext>
            </a:extLst>
          </p:cNvPr>
          <p:cNvSpPr>
            <a:spLocks noGrp="1"/>
          </p:cNvSpPr>
          <p:nvPr>
            <p:ph idx="1"/>
          </p:nvPr>
        </p:nvSpPr>
        <p:spPr>
          <a:xfrm>
            <a:off x="838200" y="1825625"/>
            <a:ext cx="10515600" cy="4351338"/>
          </a:xfrm>
        </p:spPr>
        <p:txBody>
          <a:bodyPr/>
          <a:lstStyle/>
          <a:p>
            <a:r>
              <a:rPr lang="en-US" dirty="0" err="1"/>
              <a:t>ro</a:t>
            </a:r>
            <a:r>
              <a:rPr lang="en-US" dirty="0"/>
              <a:t>-crate-</a:t>
            </a:r>
            <a:r>
              <a:rPr lang="en-US" dirty="0" err="1"/>
              <a:t>metadata.json</a:t>
            </a:r>
            <a:r>
              <a:rPr lang="en-US" dirty="0"/>
              <a:t> / .</a:t>
            </a:r>
            <a:r>
              <a:rPr lang="en-US" dirty="0" err="1"/>
              <a:t>jsonld</a:t>
            </a:r>
            <a:endParaRPr lang="en-US" dirty="0"/>
          </a:p>
          <a:p>
            <a:r>
              <a:rPr lang="en-US" dirty="0"/>
              <a:t>Can be metadata-only</a:t>
            </a:r>
          </a:p>
          <a:p>
            <a:r>
              <a:rPr lang="en-US" dirty="0"/>
              <a:t>Can have a payload</a:t>
            </a:r>
          </a:p>
        </p:txBody>
      </p:sp>
      <p:pic>
        <p:nvPicPr>
          <p:cNvPr id="6" name="Graphic 5">
            <a:extLst>
              <a:ext uri="{FF2B5EF4-FFF2-40B4-BE49-F238E27FC236}">
                <a16:creationId xmlns:a16="http://schemas.microsoft.com/office/drawing/2014/main" id="{00A26132-99B7-6F40-9479-BED7D3219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84143" y="4053124"/>
            <a:ext cx="1843476" cy="1843476"/>
          </a:xfrm>
          <a:prstGeom prst="rect">
            <a:avLst/>
          </a:prstGeom>
        </p:spPr>
      </p:pic>
      <p:pic>
        <p:nvPicPr>
          <p:cNvPr id="12" name="Picture 11">
            <a:extLst>
              <a:ext uri="{FF2B5EF4-FFF2-40B4-BE49-F238E27FC236}">
                <a16:creationId xmlns:a16="http://schemas.microsoft.com/office/drawing/2014/main" id="{187F9957-A543-3B47-8A27-A7E2E3CE53C6}"/>
              </a:ext>
            </a:extLst>
          </p:cNvPr>
          <p:cNvPicPr>
            <a:picLocks noChangeAspect="1"/>
          </p:cNvPicPr>
          <p:nvPr/>
        </p:nvPicPr>
        <p:blipFill>
          <a:blip r:embed="rId5"/>
          <a:stretch>
            <a:fillRect/>
          </a:stretch>
        </p:blipFill>
        <p:spPr>
          <a:xfrm>
            <a:off x="6207177" y="1360099"/>
            <a:ext cx="5305375" cy="4351338"/>
          </a:xfrm>
          <a:prstGeom prst="rect">
            <a:avLst/>
          </a:prstGeom>
        </p:spPr>
      </p:pic>
      <p:cxnSp>
        <p:nvCxnSpPr>
          <p:cNvPr id="14" name="Curved Connector 13">
            <a:extLst>
              <a:ext uri="{FF2B5EF4-FFF2-40B4-BE49-F238E27FC236}">
                <a16:creationId xmlns:a16="http://schemas.microsoft.com/office/drawing/2014/main" id="{E61935C3-AA80-6F4C-BEB3-DD03C8DC12B0}"/>
              </a:ext>
            </a:extLst>
          </p:cNvPr>
          <p:cNvCxnSpPr>
            <a:cxnSpLocks/>
          </p:cNvCxnSpPr>
          <p:nvPr/>
        </p:nvCxnSpPr>
        <p:spPr>
          <a:xfrm flipV="1">
            <a:off x="3342807" y="3552669"/>
            <a:ext cx="2753193" cy="1768839"/>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5754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16D7-0CEB-8640-B280-A7D470CD7C83}"/>
              </a:ext>
            </a:extLst>
          </p:cNvPr>
          <p:cNvSpPr>
            <a:spLocks noGrp="1"/>
          </p:cNvSpPr>
          <p:nvPr>
            <p:ph type="title"/>
          </p:nvPr>
        </p:nvSpPr>
        <p:spPr/>
        <p:txBody>
          <a:bodyPr/>
          <a:lstStyle/>
          <a:p>
            <a:r>
              <a:rPr lang="en-US" dirty="0" err="1"/>
              <a:t>Schema.org</a:t>
            </a:r>
            <a:endParaRPr lang="en-US" dirty="0"/>
          </a:p>
        </p:txBody>
      </p:sp>
      <p:sp>
        <p:nvSpPr>
          <p:cNvPr id="3" name="Content Placeholder 2">
            <a:extLst>
              <a:ext uri="{FF2B5EF4-FFF2-40B4-BE49-F238E27FC236}">
                <a16:creationId xmlns:a16="http://schemas.microsoft.com/office/drawing/2014/main" id="{77DB7DEB-95E1-7149-A47E-848B9F63BC91}"/>
              </a:ext>
            </a:extLst>
          </p:cNvPr>
          <p:cNvSpPr>
            <a:spLocks noGrp="1"/>
          </p:cNvSpPr>
          <p:nvPr>
            <p:ph idx="1"/>
          </p:nvPr>
        </p:nvSpPr>
        <p:spPr/>
        <p:txBody>
          <a:bodyPr/>
          <a:lstStyle/>
          <a:p>
            <a:r>
              <a:rPr lang="en-US" dirty="0"/>
              <a:t>@graph: items linked by properties</a:t>
            </a:r>
          </a:p>
          <a:p>
            <a:r>
              <a:rPr lang="en-US" dirty="0"/>
              <a:t>@context: definitions of those properties</a:t>
            </a:r>
          </a:p>
          <a:p>
            <a:r>
              <a:rPr lang="en-US" dirty="0"/>
              <a:t>RO-Crate uses </a:t>
            </a:r>
            <a:r>
              <a:rPr lang="en-US" dirty="0" err="1"/>
              <a:t>Schema.org</a:t>
            </a:r>
            <a:endParaRPr lang="en-US" dirty="0"/>
          </a:p>
          <a:p>
            <a:pPr marL="0" indent="0">
              <a:buNone/>
            </a:pPr>
            <a:endParaRPr lang="en-US" dirty="0"/>
          </a:p>
        </p:txBody>
      </p:sp>
      <p:pic>
        <p:nvPicPr>
          <p:cNvPr id="5" name="Graphic 4">
            <a:extLst>
              <a:ext uri="{FF2B5EF4-FFF2-40B4-BE49-F238E27FC236}">
                <a16:creationId xmlns:a16="http://schemas.microsoft.com/office/drawing/2014/main" id="{69CAEDD4-88BF-9947-AAE6-B71F858BA4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6530" y="1745615"/>
            <a:ext cx="4747260" cy="4747260"/>
          </a:xfrm>
          <a:prstGeom prst="rect">
            <a:avLst/>
          </a:prstGeom>
        </p:spPr>
      </p:pic>
    </p:spTree>
    <p:extLst>
      <p:ext uri="{BB962C8B-B14F-4D97-AF65-F5344CB8AC3E}">
        <p14:creationId xmlns:p14="http://schemas.microsoft.com/office/powerpoint/2010/main" val="16017340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9656E40A-12EE-4845-87D0-8536F97E47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5143" y="-404734"/>
            <a:ext cx="10338658" cy="10338658"/>
          </a:xfrm>
          <a:prstGeom prst="rect">
            <a:avLst/>
          </a:prstGeom>
        </p:spPr>
      </p:pic>
      <p:sp>
        <p:nvSpPr>
          <p:cNvPr id="2" name="Title 1">
            <a:extLst>
              <a:ext uri="{FF2B5EF4-FFF2-40B4-BE49-F238E27FC236}">
                <a16:creationId xmlns:a16="http://schemas.microsoft.com/office/drawing/2014/main" id="{9B9EFE32-6B8F-2C45-81EB-7FE0D7EBDAB8}"/>
              </a:ext>
            </a:extLst>
          </p:cNvPr>
          <p:cNvSpPr>
            <a:spLocks noGrp="1"/>
          </p:cNvSpPr>
          <p:nvPr>
            <p:ph type="title"/>
          </p:nvPr>
        </p:nvSpPr>
        <p:spPr/>
        <p:txBody>
          <a:bodyPr/>
          <a:lstStyle/>
          <a:p>
            <a:r>
              <a:rPr lang="en-US" dirty="0"/>
              <a:t>An OCFL repository</a:t>
            </a:r>
          </a:p>
        </p:txBody>
      </p:sp>
      <p:sp>
        <p:nvSpPr>
          <p:cNvPr id="3" name="Content Placeholder 2">
            <a:extLst>
              <a:ext uri="{FF2B5EF4-FFF2-40B4-BE49-F238E27FC236}">
                <a16:creationId xmlns:a16="http://schemas.microsoft.com/office/drawing/2014/main" id="{49FE2513-B813-354C-BD92-EAD59D17E912}"/>
              </a:ext>
            </a:extLst>
          </p:cNvPr>
          <p:cNvSpPr>
            <a:spLocks noGrp="1"/>
          </p:cNvSpPr>
          <p:nvPr>
            <p:ph idx="1"/>
          </p:nvPr>
        </p:nvSpPr>
        <p:spPr>
          <a:xfrm>
            <a:off x="838200" y="1825625"/>
            <a:ext cx="10515600" cy="4351338"/>
          </a:xfrm>
        </p:spPr>
        <p:txBody>
          <a:bodyPr/>
          <a:lstStyle/>
          <a:p>
            <a:r>
              <a:rPr lang="en-US" dirty="0"/>
              <a:t>Oxford Common File Layout – https://</a:t>
            </a:r>
            <a:r>
              <a:rPr lang="en-US" dirty="0" err="1"/>
              <a:t>ocfl.io</a:t>
            </a:r>
            <a:r>
              <a:rPr lang="en-US" dirty="0"/>
              <a:t>/</a:t>
            </a:r>
          </a:p>
          <a:p>
            <a:r>
              <a:rPr lang="en-US" dirty="0"/>
              <a:t>A filesystem (or object store) with contents + JSON metadata</a:t>
            </a:r>
          </a:p>
          <a:p>
            <a:r>
              <a:rPr lang="en-US" dirty="0"/>
              <a:t>OCFL Objects: versioned collections</a:t>
            </a:r>
          </a:p>
          <a:p>
            <a:endParaRPr lang="en-US" dirty="0"/>
          </a:p>
          <a:p>
            <a:endParaRPr lang="en-US" dirty="0"/>
          </a:p>
        </p:txBody>
      </p:sp>
    </p:spTree>
    <p:extLst>
      <p:ext uri="{BB962C8B-B14F-4D97-AF65-F5344CB8AC3E}">
        <p14:creationId xmlns:p14="http://schemas.microsoft.com/office/powerpoint/2010/main" val="1801443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138D0-A941-E749-81EB-742EF88F9CC6}"/>
              </a:ext>
            </a:extLst>
          </p:cNvPr>
          <p:cNvSpPr>
            <a:spLocks noGrp="1"/>
          </p:cNvSpPr>
          <p:nvPr>
            <p:ph type="title"/>
          </p:nvPr>
        </p:nvSpPr>
        <p:spPr/>
        <p:txBody>
          <a:bodyPr/>
          <a:lstStyle/>
          <a:p>
            <a:r>
              <a:rPr lang="en-US" dirty="0"/>
              <a:t>Versioning</a:t>
            </a:r>
          </a:p>
        </p:txBody>
      </p:sp>
      <p:pic>
        <p:nvPicPr>
          <p:cNvPr id="5" name="Graphic 4">
            <a:extLst>
              <a:ext uri="{FF2B5EF4-FFF2-40B4-BE49-F238E27FC236}">
                <a16:creationId xmlns:a16="http://schemas.microsoft.com/office/drawing/2014/main" id="{17E46935-473C-3549-A29A-2CA942CB493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673" y="123079"/>
            <a:ext cx="6734921" cy="6734921"/>
          </a:xfrm>
          <a:prstGeom prst="rect">
            <a:avLst/>
          </a:prstGeom>
        </p:spPr>
      </p:pic>
      <p:pic>
        <p:nvPicPr>
          <p:cNvPr id="4" name="Picture 3">
            <a:extLst>
              <a:ext uri="{FF2B5EF4-FFF2-40B4-BE49-F238E27FC236}">
                <a16:creationId xmlns:a16="http://schemas.microsoft.com/office/drawing/2014/main" id="{39E52BEE-949D-3743-A760-8349372BB8B1}"/>
              </a:ext>
            </a:extLst>
          </p:cNvPr>
          <p:cNvPicPr>
            <a:picLocks noChangeAspect="1"/>
          </p:cNvPicPr>
          <p:nvPr/>
        </p:nvPicPr>
        <p:blipFill>
          <a:blip r:embed="rId5"/>
          <a:stretch>
            <a:fillRect/>
          </a:stretch>
        </p:blipFill>
        <p:spPr>
          <a:xfrm>
            <a:off x="7696200" y="1571812"/>
            <a:ext cx="3714376" cy="3714376"/>
          </a:xfrm>
          <a:prstGeom prst="rect">
            <a:avLst/>
          </a:prstGeom>
        </p:spPr>
      </p:pic>
    </p:spTree>
    <p:extLst>
      <p:ext uri="{BB962C8B-B14F-4D97-AF65-F5344CB8AC3E}">
        <p14:creationId xmlns:p14="http://schemas.microsoft.com/office/powerpoint/2010/main" val="1008821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D84BE-940F-2F40-AB88-C524653BFFD2}"/>
              </a:ext>
            </a:extLst>
          </p:cNvPr>
          <p:cNvSpPr>
            <a:spLocks noGrp="1"/>
          </p:cNvSpPr>
          <p:nvPr>
            <p:ph type="title"/>
          </p:nvPr>
        </p:nvSpPr>
        <p:spPr/>
        <p:txBody>
          <a:bodyPr/>
          <a:lstStyle/>
          <a:p>
            <a:r>
              <a:rPr lang="en-US" dirty="0"/>
              <a:t>Interlude: who is this for?</a:t>
            </a:r>
          </a:p>
        </p:txBody>
      </p:sp>
      <p:sp>
        <p:nvSpPr>
          <p:cNvPr id="3" name="Content Placeholder 2">
            <a:extLst>
              <a:ext uri="{FF2B5EF4-FFF2-40B4-BE49-F238E27FC236}">
                <a16:creationId xmlns:a16="http://schemas.microsoft.com/office/drawing/2014/main" id="{F951D9F0-DA2B-CC41-9968-D572D1186622}"/>
              </a:ext>
            </a:extLst>
          </p:cNvPr>
          <p:cNvSpPr>
            <a:spLocks noGrp="1"/>
          </p:cNvSpPr>
          <p:nvPr>
            <p:ph idx="1"/>
          </p:nvPr>
        </p:nvSpPr>
        <p:spPr/>
        <p:txBody>
          <a:bodyPr/>
          <a:lstStyle/>
          <a:p>
            <a:r>
              <a:rPr lang="en-US" dirty="0"/>
              <a:t>Who’s using this?</a:t>
            </a:r>
          </a:p>
          <a:p>
            <a:r>
              <a:rPr lang="en-US" dirty="0"/>
              <a:t>Not researchers (directly)</a:t>
            </a:r>
          </a:p>
          <a:p>
            <a:r>
              <a:rPr lang="en-US" dirty="0"/>
              <a:t>Though they like the results</a:t>
            </a:r>
          </a:p>
          <a:p>
            <a:r>
              <a:rPr lang="en-US" dirty="0"/>
              <a:t>Tooling for admins</a:t>
            </a:r>
          </a:p>
          <a:p>
            <a:r>
              <a:rPr lang="en-US" dirty="0"/>
              <a:t>System components</a:t>
            </a:r>
          </a:p>
          <a:p>
            <a:r>
              <a:rPr lang="en-US" dirty="0"/>
              <a:t>Incremental improvements</a:t>
            </a:r>
          </a:p>
          <a:p>
            <a:endParaRPr lang="en-US" dirty="0"/>
          </a:p>
        </p:txBody>
      </p:sp>
      <p:pic>
        <p:nvPicPr>
          <p:cNvPr id="5" name="Picture 4">
            <a:extLst>
              <a:ext uri="{FF2B5EF4-FFF2-40B4-BE49-F238E27FC236}">
                <a16:creationId xmlns:a16="http://schemas.microsoft.com/office/drawing/2014/main" id="{17DAE068-3C50-244E-A9E6-560FCFDCA7C7}"/>
              </a:ext>
            </a:extLst>
          </p:cNvPr>
          <p:cNvPicPr>
            <a:picLocks noChangeAspect="1"/>
          </p:cNvPicPr>
          <p:nvPr/>
        </p:nvPicPr>
        <p:blipFill>
          <a:blip r:embed="rId3"/>
          <a:stretch>
            <a:fillRect/>
          </a:stretch>
        </p:blipFill>
        <p:spPr>
          <a:xfrm>
            <a:off x="5589271" y="1779171"/>
            <a:ext cx="5764530" cy="4306034"/>
          </a:xfrm>
          <a:prstGeom prst="rect">
            <a:avLst/>
          </a:prstGeom>
        </p:spPr>
      </p:pic>
    </p:spTree>
    <p:extLst>
      <p:ext uri="{BB962C8B-B14F-4D97-AF65-F5344CB8AC3E}">
        <p14:creationId xmlns:p14="http://schemas.microsoft.com/office/powerpoint/2010/main" val="148612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809AE-1EAB-BB48-813F-6E8FEA21929F}"/>
              </a:ext>
            </a:extLst>
          </p:cNvPr>
          <p:cNvSpPr>
            <a:spLocks noGrp="1"/>
          </p:cNvSpPr>
          <p:nvPr>
            <p:ph type="title"/>
          </p:nvPr>
        </p:nvSpPr>
        <p:spPr/>
        <p:txBody>
          <a:bodyPr/>
          <a:lstStyle/>
          <a:p>
            <a:r>
              <a:rPr lang="en-US" dirty="0"/>
              <a:t>Crating data</a:t>
            </a:r>
          </a:p>
        </p:txBody>
      </p:sp>
      <p:sp>
        <p:nvSpPr>
          <p:cNvPr id="3" name="Content Placeholder 2">
            <a:extLst>
              <a:ext uri="{FF2B5EF4-FFF2-40B4-BE49-F238E27FC236}">
                <a16:creationId xmlns:a16="http://schemas.microsoft.com/office/drawing/2014/main" id="{E740BC01-4BF4-7B4E-8886-601FDFF15863}"/>
              </a:ext>
            </a:extLst>
          </p:cNvPr>
          <p:cNvSpPr>
            <a:spLocks noGrp="1"/>
          </p:cNvSpPr>
          <p:nvPr>
            <p:ph idx="1"/>
          </p:nvPr>
        </p:nvSpPr>
        <p:spPr/>
        <p:txBody>
          <a:bodyPr/>
          <a:lstStyle/>
          <a:p>
            <a:r>
              <a:rPr lang="en-US" dirty="0" err="1"/>
              <a:t>xlro</a:t>
            </a:r>
            <a:endParaRPr lang="en-US" dirty="0"/>
          </a:p>
          <a:p>
            <a:r>
              <a:rPr lang="en-US" dirty="0" err="1"/>
              <a:t>Describo</a:t>
            </a:r>
            <a:endParaRPr lang="en-US" dirty="0"/>
          </a:p>
          <a:p>
            <a:r>
              <a:rPr lang="en-US" dirty="0"/>
              <a:t>Crosswalks</a:t>
            </a:r>
          </a:p>
          <a:p>
            <a:pPr marL="0" indent="0">
              <a:buNone/>
            </a:pPr>
            <a:endParaRPr lang="en-US" dirty="0"/>
          </a:p>
        </p:txBody>
      </p:sp>
      <p:pic>
        <p:nvPicPr>
          <p:cNvPr id="5" name="Picture 4">
            <a:extLst>
              <a:ext uri="{FF2B5EF4-FFF2-40B4-BE49-F238E27FC236}">
                <a16:creationId xmlns:a16="http://schemas.microsoft.com/office/drawing/2014/main" id="{35FC7A92-C59B-5A46-8A0E-23BE56EDE648}"/>
              </a:ext>
            </a:extLst>
          </p:cNvPr>
          <p:cNvPicPr>
            <a:picLocks noChangeAspect="1"/>
          </p:cNvPicPr>
          <p:nvPr/>
        </p:nvPicPr>
        <p:blipFill>
          <a:blip r:embed="rId3"/>
          <a:stretch>
            <a:fillRect/>
          </a:stretch>
        </p:blipFill>
        <p:spPr>
          <a:xfrm>
            <a:off x="6096000" y="681037"/>
            <a:ext cx="5028890" cy="5388615"/>
          </a:xfrm>
          <a:prstGeom prst="rect">
            <a:avLst/>
          </a:prstGeom>
        </p:spPr>
      </p:pic>
    </p:spTree>
    <p:extLst>
      <p:ext uri="{BB962C8B-B14F-4D97-AF65-F5344CB8AC3E}">
        <p14:creationId xmlns:p14="http://schemas.microsoft.com/office/powerpoint/2010/main" val="473026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9E15-D738-0E4F-AFD2-539DB2A81784}"/>
              </a:ext>
            </a:extLst>
          </p:cNvPr>
          <p:cNvSpPr>
            <a:spLocks noGrp="1"/>
          </p:cNvSpPr>
          <p:nvPr>
            <p:ph type="title"/>
          </p:nvPr>
        </p:nvSpPr>
        <p:spPr/>
        <p:txBody>
          <a:bodyPr/>
          <a:lstStyle/>
          <a:p>
            <a:r>
              <a:rPr lang="en-US" dirty="0"/>
              <a:t>Ingesting OCFL</a:t>
            </a:r>
          </a:p>
        </p:txBody>
      </p:sp>
      <p:sp>
        <p:nvSpPr>
          <p:cNvPr id="3" name="Content Placeholder 2">
            <a:extLst>
              <a:ext uri="{FF2B5EF4-FFF2-40B4-BE49-F238E27FC236}">
                <a16:creationId xmlns:a16="http://schemas.microsoft.com/office/drawing/2014/main" id="{667AE34C-0F8A-DA42-8647-5EEF52F67110}"/>
              </a:ext>
            </a:extLst>
          </p:cNvPr>
          <p:cNvSpPr>
            <a:spLocks noGrp="1"/>
          </p:cNvSpPr>
          <p:nvPr>
            <p:ph idx="1"/>
          </p:nvPr>
        </p:nvSpPr>
        <p:spPr/>
        <p:txBody>
          <a:bodyPr/>
          <a:lstStyle/>
          <a:p>
            <a:r>
              <a:rPr lang="en-US" dirty="0"/>
              <a:t>Not as mature as RO-Crate</a:t>
            </a:r>
          </a:p>
          <a:p>
            <a:r>
              <a:rPr lang="en-US" dirty="0"/>
              <a:t>Publications use the Node </a:t>
            </a:r>
            <a:r>
              <a:rPr lang="en-US" dirty="0" err="1"/>
              <a:t>ocfl</a:t>
            </a:r>
            <a:r>
              <a:rPr lang="en-US" dirty="0"/>
              <a:t> library</a:t>
            </a:r>
          </a:p>
          <a:p>
            <a:r>
              <a:rPr lang="en-US" dirty="0"/>
              <a:t>CLI tool for support staff to push large pubs</a:t>
            </a:r>
          </a:p>
          <a:p>
            <a:r>
              <a:rPr lang="en-US" dirty="0"/>
              <a:t>Slow, not enough feedback, needs work</a:t>
            </a:r>
          </a:p>
        </p:txBody>
      </p:sp>
    </p:spTree>
    <p:extLst>
      <p:ext uri="{BB962C8B-B14F-4D97-AF65-F5344CB8AC3E}">
        <p14:creationId xmlns:p14="http://schemas.microsoft.com/office/powerpoint/2010/main" val="3996907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D901D-3235-2A4E-AA09-BDA2F1C96973}"/>
              </a:ext>
            </a:extLst>
          </p:cNvPr>
          <p:cNvSpPr>
            <a:spLocks noGrp="1"/>
          </p:cNvSpPr>
          <p:nvPr>
            <p:ph type="title"/>
          </p:nvPr>
        </p:nvSpPr>
        <p:spPr/>
        <p:txBody>
          <a:bodyPr/>
          <a:lstStyle/>
          <a:p>
            <a:r>
              <a:rPr lang="en-US" dirty="0"/>
              <a:t>Oni: discoverable OCFL</a:t>
            </a:r>
          </a:p>
        </p:txBody>
      </p:sp>
      <p:sp>
        <p:nvSpPr>
          <p:cNvPr id="3" name="Content Placeholder 2">
            <a:extLst>
              <a:ext uri="{FF2B5EF4-FFF2-40B4-BE49-F238E27FC236}">
                <a16:creationId xmlns:a16="http://schemas.microsoft.com/office/drawing/2014/main" id="{881967B0-4762-9148-878F-12A1C6C136A2}"/>
              </a:ext>
            </a:extLst>
          </p:cNvPr>
          <p:cNvSpPr>
            <a:spLocks noGrp="1"/>
          </p:cNvSpPr>
          <p:nvPr>
            <p:ph idx="1"/>
          </p:nvPr>
        </p:nvSpPr>
        <p:spPr/>
        <p:txBody>
          <a:bodyPr/>
          <a:lstStyle/>
          <a:p>
            <a:r>
              <a:rPr lang="en-US" dirty="0"/>
              <a:t>Oni: web app and index for faceted search</a:t>
            </a:r>
          </a:p>
          <a:p>
            <a:r>
              <a:rPr lang="en-US" dirty="0"/>
              <a:t>Oni = </a:t>
            </a:r>
            <a:r>
              <a:rPr lang="en-US" dirty="0" err="1"/>
              <a:t>Ocfl</a:t>
            </a:r>
            <a:r>
              <a:rPr lang="en-US" dirty="0"/>
              <a:t> – N – Index</a:t>
            </a:r>
          </a:p>
          <a:p>
            <a:r>
              <a:rPr lang="en-US" dirty="0"/>
              <a:t>First ‘N’ was for </a:t>
            </a:r>
            <a:r>
              <a:rPr lang="en-US" dirty="0" err="1"/>
              <a:t>nginx</a:t>
            </a:r>
            <a:endParaRPr lang="en-US" dirty="0"/>
          </a:p>
          <a:p>
            <a:r>
              <a:rPr lang="en-US" dirty="0"/>
              <a:t>Switched to Express: now ‘N’ is for ‘node’</a:t>
            </a:r>
          </a:p>
          <a:p>
            <a:endParaRPr lang="en-US" dirty="0"/>
          </a:p>
        </p:txBody>
      </p:sp>
      <p:pic>
        <p:nvPicPr>
          <p:cNvPr id="5" name="Graphic 4">
            <a:extLst>
              <a:ext uri="{FF2B5EF4-FFF2-40B4-BE49-F238E27FC236}">
                <a16:creationId xmlns:a16="http://schemas.microsoft.com/office/drawing/2014/main" id="{75671479-2BD0-EA44-A7A1-0AEB49321F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91484" y="2070136"/>
            <a:ext cx="3862316" cy="3862316"/>
          </a:xfrm>
          <a:prstGeom prst="rect">
            <a:avLst/>
          </a:prstGeom>
        </p:spPr>
      </p:pic>
    </p:spTree>
    <p:extLst>
      <p:ext uri="{BB962C8B-B14F-4D97-AF65-F5344CB8AC3E}">
        <p14:creationId xmlns:p14="http://schemas.microsoft.com/office/powerpoint/2010/main" val="1150405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CFC5-89C9-2144-9451-8A8D6E2F3B8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7657F661-3382-2049-A662-8F1FD60285E2}"/>
              </a:ext>
            </a:extLst>
          </p:cNvPr>
          <p:cNvSpPr>
            <a:spLocks noGrp="1"/>
          </p:cNvSpPr>
          <p:nvPr>
            <p:ph idx="1"/>
          </p:nvPr>
        </p:nvSpPr>
        <p:spPr/>
        <p:txBody>
          <a:bodyPr/>
          <a:lstStyle/>
          <a:p>
            <a:r>
              <a:rPr lang="en-US" dirty="0"/>
              <a:t>Sustainable data description and preservation</a:t>
            </a:r>
          </a:p>
          <a:p>
            <a:r>
              <a:rPr lang="en-US" dirty="0"/>
              <a:t>Standards</a:t>
            </a:r>
          </a:p>
          <a:p>
            <a:r>
              <a:rPr lang="en-US" dirty="0"/>
              <a:t>Tools</a:t>
            </a:r>
          </a:p>
          <a:p>
            <a:r>
              <a:rPr lang="en-US" dirty="0"/>
              <a:t>Case studies</a:t>
            </a:r>
          </a:p>
          <a:p>
            <a:r>
              <a:rPr lang="en-US" dirty="0"/>
              <a:t>What’s next</a:t>
            </a:r>
          </a:p>
        </p:txBody>
      </p:sp>
    </p:spTree>
    <p:extLst>
      <p:ext uri="{BB962C8B-B14F-4D97-AF65-F5344CB8AC3E}">
        <p14:creationId xmlns:p14="http://schemas.microsoft.com/office/powerpoint/2010/main" val="4177025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601B-5B24-3643-B64F-C1D2020B5CCF}"/>
              </a:ext>
            </a:extLst>
          </p:cNvPr>
          <p:cNvSpPr>
            <a:spLocks noGrp="1"/>
          </p:cNvSpPr>
          <p:nvPr>
            <p:ph type="title"/>
          </p:nvPr>
        </p:nvSpPr>
        <p:spPr/>
        <p:txBody>
          <a:bodyPr/>
          <a:lstStyle/>
          <a:p>
            <a:r>
              <a:rPr lang="en-US" dirty="0"/>
              <a:t>Oni</a:t>
            </a:r>
          </a:p>
        </p:txBody>
      </p:sp>
      <p:sp>
        <p:nvSpPr>
          <p:cNvPr id="3" name="Content Placeholder 2">
            <a:extLst>
              <a:ext uri="{FF2B5EF4-FFF2-40B4-BE49-F238E27FC236}">
                <a16:creationId xmlns:a16="http://schemas.microsoft.com/office/drawing/2014/main" id="{F7D0EEA1-B000-BF4A-90D9-63BB8C67D277}"/>
              </a:ext>
            </a:extLst>
          </p:cNvPr>
          <p:cNvSpPr>
            <a:spLocks noGrp="1"/>
          </p:cNvSpPr>
          <p:nvPr>
            <p:ph idx="1"/>
          </p:nvPr>
        </p:nvSpPr>
        <p:spPr/>
        <p:txBody>
          <a:bodyPr/>
          <a:lstStyle/>
          <a:p>
            <a:r>
              <a:rPr lang="en-US" dirty="0"/>
              <a:t>UTS data publications</a:t>
            </a:r>
          </a:p>
          <a:p>
            <a:r>
              <a:rPr lang="en-US" dirty="0"/>
              <a:t>Faceted search</a:t>
            </a:r>
          </a:p>
          <a:p>
            <a:r>
              <a:rPr lang="en-US" dirty="0"/>
              <a:t>Single-page app</a:t>
            </a:r>
          </a:p>
          <a:p>
            <a:r>
              <a:rPr lang="en-US" dirty="0"/>
              <a:t>Configurable</a:t>
            </a:r>
          </a:p>
        </p:txBody>
      </p:sp>
      <p:pic>
        <p:nvPicPr>
          <p:cNvPr id="4" name="Content Placeholder 8">
            <a:extLst>
              <a:ext uri="{FF2B5EF4-FFF2-40B4-BE49-F238E27FC236}">
                <a16:creationId xmlns:a16="http://schemas.microsoft.com/office/drawing/2014/main" id="{C4914912-CC9C-154E-BD73-28B93B3870E8}"/>
              </a:ext>
            </a:extLst>
          </p:cNvPr>
          <p:cNvPicPr>
            <a:picLocks noChangeAspect="1"/>
          </p:cNvPicPr>
          <p:nvPr/>
        </p:nvPicPr>
        <p:blipFill>
          <a:blip r:embed="rId3"/>
          <a:stretch>
            <a:fillRect/>
          </a:stretch>
        </p:blipFill>
        <p:spPr>
          <a:xfrm>
            <a:off x="5336747" y="705484"/>
            <a:ext cx="6017053" cy="5363845"/>
          </a:xfrm>
          <a:prstGeom prst="rect">
            <a:avLst/>
          </a:prstGeom>
        </p:spPr>
      </p:pic>
    </p:spTree>
    <p:extLst>
      <p:ext uri="{BB962C8B-B14F-4D97-AF65-F5344CB8AC3E}">
        <p14:creationId xmlns:p14="http://schemas.microsoft.com/office/powerpoint/2010/main" val="1672825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9601B-5B24-3643-B64F-C1D2020B5CCF}"/>
              </a:ext>
            </a:extLst>
          </p:cNvPr>
          <p:cNvSpPr>
            <a:spLocks noGrp="1"/>
          </p:cNvSpPr>
          <p:nvPr>
            <p:ph type="title"/>
          </p:nvPr>
        </p:nvSpPr>
        <p:spPr/>
        <p:txBody>
          <a:bodyPr/>
          <a:lstStyle/>
          <a:p>
            <a:r>
              <a:rPr lang="en-US" dirty="0"/>
              <a:t>Oni - components</a:t>
            </a:r>
          </a:p>
        </p:txBody>
      </p:sp>
      <p:sp>
        <p:nvSpPr>
          <p:cNvPr id="3" name="Content Placeholder 2">
            <a:extLst>
              <a:ext uri="{FF2B5EF4-FFF2-40B4-BE49-F238E27FC236}">
                <a16:creationId xmlns:a16="http://schemas.microsoft.com/office/drawing/2014/main" id="{F7D0EEA1-B000-BF4A-90D9-63BB8C67D277}"/>
              </a:ext>
            </a:extLst>
          </p:cNvPr>
          <p:cNvSpPr>
            <a:spLocks noGrp="1"/>
          </p:cNvSpPr>
          <p:nvPr>
            <p:ph idx="1"/>
          </p:nvPr>
        </p:nvSpPr>
        <p:spPr/>
        <p:txBody>
          <a:bodyPr/>
          <a:lstStyle/>
          <a:p>
            <a:r>
              <a:rPr lang="en-US" dirty="0" err="1"/>
              <a:t>Solr</a:t>
            </a:r>
            <a:r>
              <a:rPr lang="en-US" dirty="0"/>
              <a:t> index for search</a:t>
            </a:r>
          </a:p>
          <a:p>
            <a:r>
              <a:rPr lang="en-US" dirty="0"/>
              <a:t>Actual payloads served through Express</a:t>
            </a:r>
          </a:p>
          <a:p>
            <a:r>
              <a:rPr lang="en-US" dirty="0"/>
              <a:t>Access control via metadata</a:t>
            </a:r>
          </a:p>
        </p:txBody>
      </p:sp>
      <p:pic>
        <p:nvPicPr>
          <p:cNvPr id="4" name="Graphic 3">
            <a:extLst>
              <a:ext uri="{FF2B5EF4-FFF2-40B4-BE49-F238E27FC236}">
                <a16:creationId xmlns:a16="http://schemas.microsoft.com/office/drawing/2014/main" id="{53B6E04C-B962-354E-9E2F-B0F6526A5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8952" y="-161130"/>
            <a:ext cx="8324848" cy="8324848"/>
          </a:xfrm>
          <a:prstGeom prst="rect">
            <a:avLst/>
          </a:prstGeom>
        </p:spPr>
      </p:pic>
      <p:sp>
        <p:nvSpPr>
          <p:cNvPr id="5" name="Rectangle 4">
            <a:extLst>
              <a:ext uri="{FF2B5EF4-FFF2-40B4-BE49-F238E27FC236}">
                <a16:creationId xmlns:a16="http://schemas.microsoft.com/office/drawing/2014/main" id="{C00BE42D-12F9-7C4D-8988-0A8ACC3BD09F}"/>
              </a:ext>
            </a:extLst>
          </p:cNvPr>
          <p:cNvSpPr/>
          <p:nvPr/>
        </p:nvSpPr>
        <p:spPr>
          <a:xfrm>
            <a:off x="8734567" y="2142699"/>
            <a:ext cx="682388" cy="28660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205097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6E11C-7E96-0940-8455-A4639F9F976B}"/>
              </a:ext>
            </a:extLst>
          </p:cNvPr>
          <p:cNvSpPr>
            <a:spLocks noGrp="1"/>
          </p:cNvSpPr>
          <p:nvPr>
            <p:ph type="title"/>
          </p:nvPr>
        </p:nvSpPr>
        <p:spPr/>
        <p:txBody>
          <a:bodyPr/>
          <a:lstStyle/>
          <a:p>
            <a:r>
              <a:rPr lang="en-US" dirty="0"/>
              <a:t>Oni - Indexing</a:t>
            </a:r>
          </a:p>
        </p:txBody>
      </p:sp>
      <p:sp>
        <p:nvSpPr>
          <p:cNvPr id="3" name="Content Placeholder 2">
            <a:extLst>
              <a:ext uri="{FF2B5EF4-FFF2-40B4-BE49-F238E27FC236}">
                <a16:creationId xmlns:a16="http://schemas.microsoft.com/office/drawing/2014/main" id="{D3499455-126E-9C40-B695-6B48C7AE1669}"/>
              </a:ext>
            </a:extLst>
          </p:cNvPr>
          <p:cNvSpPr>
            <a:spLocks noGrp="1"/>
          </p:cNvSpPr>
          <p:nvPr>
            <p:ph idx="1"/>
          </p:nvPr>
        </p:nvSpPr>
        <p:spPr/>
        <p:txBody>
          <a:bodyPr/>
          <a:lstStyle/>
          <a:p>
            <a:r>
              <a:rPr lang="en-US" dirty="0"/>
              <a:t>OCFL is the source of truth</a:t>
            </a:r>
          </a:p>
          <a:p>
            <a:r>
              <a:rPr lang="en-US" dirty="0"/>
              <a:t>Index is ephemeral</a:t>
            </a:r>
          </a:p>
          <a:p>
            <a:r>
              <a:rPr lang="en-US" dirty="0"/>
              <a:t>How do we index?</a:t>
            </a:r>
          </a:p>
          <a:p>
            <a:r>
              <a:rPr lang="en-US" dirty="0"/>
              <a:t>Flexibility</a:t>
            </a:r>
          </a:p>
        </p:txBody>
      </p:sp>
      <p:pic>
        <p:nvPicPr>
          <p:cNvPr id="5" name="Graphic 4">
            <a:extLst>
              <a:ext uri="{FF2B5EF4-FFF2-40B4-BE49-F238E27FC236}">
                <a16:creationId xmlns:a16="http://schemas.microsoft.com/office/drawing/2014/main" id="{2269E816-DC42-8C4B-89B5-07176E72F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6000" y="1144588"/>
            <a:ext cx="5032375" cy="5032375"/>
          </a:xfrm>
          <a:prstGeom prst="rect">
            <a:avLst/>
          </a:prstGeom>
        </p:spPr>
      </p:pic>
    </p:spTree>
    <p:extLst>
      <p:ext uri="{BB962C8B-B14F-4D97-AF65-F5344CB8AC3E}">
        <p14:creationId xmlns:p14="http://schemas.microsoft.com/office/powerpoint/2010/main" val="3365189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67617-6346-6044-9577-83118EDA2651}"/>
              </a:ext>
            </a:extLst>
          </p:cNvPr>
          <p:cNvSpPr>
            <a:spLocks noGrp="1"/>
          </p:cNvSpPr>
          <p:nvPr>
            <p:ph type="title"/>
          </p:nvPr>
        </p:nvSpPr>
        <p:spPr/>
        <p:txBody>
          <a:bodyPr/>
          <a:lstStyle/>
          <a:p>
            <a:r>
              <a:rPr lang="en-US" dirty="0"/>
              <a:t>Criminal Characters</a:t>
            </a:r>
          </a:p>
        </p:txBody>
      </p:sp>
      <p:pic>
        <p:nvPicPr>
          <p:cNvPr id="11" name="Content Placeholder 10">
            <a:extLst>
              <a:ext uri="{FF2B5EF4-FFF2-40B4-BE49-F238E27FC236}">
                <a16:creationId xmlns:a16="http://schemas.microsoft.com/office/drawing/2014/main" id="{32CF055C-E8A3-FC45-9A44-5170DF912E6A}"/>
              </a:ext>
            </a:extLst>
          </p:cNvPr>
          <p:cNvPicPr>
            <a:picLocks noGrp="1" noChangeAspect="1"/>
          </p:cNvPicPr>
          <p:nvPr>
            <p:ph idx="1"/>
          </p:nvPr>
        </p:nvPicPr>
        <p:blipFill>
          <a:blip r:embed="rId3"/>
          <a:stretch>
            <a:fillRect/>
          </a:stretch>
        </p:blipFill>
        <p:spPr>
          <a:xfrm>
            <a:off x="2228144" y="1825625"/>
            <a:ext cx="7735712" cy="4351338"/>
          </a:xfrm>
        </p:spPr>
      </p:pic>
    </p:spTree>
    <p:extLst>
      <p:ext uri="{BB962C8B-B14F-4D97-AF65-F5344CB8AC3E}">
        <p14:creationId xmlns:p14="http://schemas.microsoft.com/office/powerpoint/2010/main" val="5070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B9844D-8E49-6349-B757-9550CFFEE07A}"/>
              </a:ext>
            </a:extLst>
          </p:cNvPr>
          <p:cNvSpPr>
            <a:spLocks noGrp="1"/>
          </p:cNvSpPr>
          <p:nvPr>
            <p:ph type="title"/>
          </p:nvPr>
        </p:nvSpPr>
        <p:spPr/>
        <p:txBody>
          <a:bodyPr/>
          <a:lstStyle/>
          <a:p>
            <a:r>
              <a:rPr lang="en-US" dirty="0"/>
              <a:t>PARADISEC</a:t>
            </a:r>
          </a:p>
        </p:txBody>
      </p:sp>
      <p:sp>
        <p:nvSpPr>
          <p:cNvPr id="9" name="Content Placeholder 8">
            <a:extLst>
              <a:ext uri="{FF2B5EF4-FFF2-40B4-BE49-F238E27FC236}">
                <a16:creationId xmlns:a16="http://schemas.microsoft.com/office/drawing/2014/main" id="{8CCF82E7-6D15-164B-8902-FE659B9B1EAE}"/>
              </a:ext>
            </a:extLst>
          </p:cNvPr>
          <p:cNvSpPr>
            <a:spLocks noGrp="1"/>
          </p:cNvSpPr>
          <p:nvPr>
            <p:ph idx="1"/>
          </p:nvPr>
        </p:nvSpPr>
        <p:spPr/>
        <p:txBody>
          <a:bodyPr/>
          <a:lstStyle/>
          <a:p>
            <a:r>
              <a:rPr lang="en-US" dirty="0"/>
              <a:t>90TB of linguistic data</a:t>
            </a:r>
          </a:p>
          <a:p>
            <a:r>
              <a:rPr lang="en-US" dirty="0"/>
              <a:t>Old, custom repository</a:t>
            </a:r>
          </a:p>
          <a:p>
            <a:r>
              <a:rPr lang="en-US" dirty="0"/>
              <a:t>Modern PARADISEC</a:t>
            </a:r>
          </a:p>
          <a:p>
            <a:r>
              <a:rPr lang="en-US" dirty="0"/>
              <a:t>Uses </a:t>
            </a:r>
            <a:r>
              <a:rPr lang="en-US" dirty="0" err="1"/>
              <a:t>ElasticSearch</a:t>
            </a:r>
            <a:endParaRPr lang="en-US" dirty="0"/>
          </a:p>
        </p:txBody>
      </p:sp>
      <p:pic>
        <p:nvPicPr>
          <p:cNvPr id="11" name="Picture 10">
            <a:extLst>
              <a:ext uri="{FF2B5EF4-FFF2-40B4-BE49-F238E27FC236}">
                <a16:creationId xmlns:a16="http://schemas.microsoft.com/office/drawing/2014/main" id="{5A762CEB-8553-E64B-A584-F83EC6E2D884}"/>
              </a:ext>
            </a:extLst>
          </p:cNvPr>
          <p:cNvPicPr>
            <a:picLocks noChangeAspect="1"/>
          </p:cNvPicPr>
          <p:nvPr/>
        </p:nvPicPr>
        <p:blipFill>
          <a:blip r:embed="rId3"/>
          <a:stretch>
            <a:fillRect/>
          </a:stretch>
        </p:blipFill>
        <p:spPr>
          <a:xfrm>
            <a:off x="5375656" y="681036"/>
            <a:ext cx="6079744" cy="5652655"/>
          </a:xfrm>
          <a:prstGeom prst="rect">
            <a:avLst/>
          </a:prstGeom>
        </p:spPr>
      </p:pic>
    </p:spTree>
    <p:extLst>
      <p:ext uri="{BB962C8B-B14F-4D97-AF65-F5344CB8AC3E}">
        <p14:creationId xmlns:p14="http://schemas.microsoft.com/office/powerpoint/2010/main" val="4119200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0E15-A0DE-CF4C-AE52-3381CBF4FF4D}"/>
              </a:ext>
            </a:extLst>
          </p:cNvPr>
          <p:cNvSpPr>
            <a:spLocks noGrp="1"/>
          </p:cNvSpPr>
          <p:nvPr>
            <p:ph type="title"/>
          </p:nvPr>
        </p:nvSpPr>
        <p:spPr/>
        <p:txBody>
          <a:bodyPr/>
          <a:lstStyle/>
          <a:p>
            <a:r>
              <a:rPr lang="en-US" dirty="0"/>
              <a:t>Future developments</a:t>
            </a:r>
          </a:p>
        </p:txBody>
      </p:sp>
      <p:sp>
        <p:nvSpPr>
          <p:cNvPr id="3" name="Content Placeholder 2">
            <a:extLst>
              <a:ext uri="{FF2B5EF4-FFF2-40B4-BE49-F238E27FC236}">
                <a16:creationId xmlns:a16="http://schemas.microsoft.com/office/drawing/2014/main" id="{EAB93EA2-65E9-8245-A7BF-664864A9FCAB}"/>
              </a:ext>
            </a:extLst>
          </p:cNvPr>
          <p:cNvSpPr>
            <a:spLocks noGrp="1"/>
          </p:cNvSpPr>
          <p:nvPr>
            <p:ph idx="1"/>
          </p:nvPr>
        </p:nvSpPr>
        <p:spPr/>
        <p:txBody>
          <a:bodyPr/>
          <a:lstStyle/>
          <a:p>
            <a:r>
              <a:rPr lang="en-US" dirty="0"/>
              <a:t>OCFL as live archive</a:t>
            </a:r>
          </a:p>
          <a:p>
            <a:r>
              <a:rPr lang="en-US" dirty="0"/>
              <a:t>Oni as data API server</a:t>
            </a:r>
          </a:p>
          <a:p>
            <a:r>
              <a:rPr lang="en-US" dirty="0"/>
              <a:t>Better ways to download datasets</a:t>
            </a:r>
          </a:p>
          <a:p>
            <a:r>
              <a:rPr lang="en-US" dirty="0"/>
              <a:t>More collaborators!</a:t>
            </a:r>
          </a:p>
        </p:txBody>
      </p:sp>
    </p:spTree>
    <p:extLst>
      <p:ext uri="{BB962C8B-B14F-4D97-AF65-F5344CB8AC3E}">
        <p14:creationId xmlns:p14="http://schemas.microsoft.com/office/powerpoint/2010/main" val="3004087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1E8C-236B-AB45-84FE-4433924AB535}"/>
              </a:ext>
            </a:extLst>
          </p:cNvPr>
          <p:cNvSpPr>
            <a:spLocks noGrp="1"/>
          </p:cNvSpPr>
          <p:nvPr>
            <p:ph type="title"/>
          </p:nvPr>
        </p:nvSpPr>
        <p:spPr/>
        <p:txBody>
          <a:bodyPr/>
          <a:lstStyle/>
          <a:p>
            <a:r>
              <a:rPr lang="en-US" dirty="0"/>
              <a:t>Links and acknowledgements</a:t>
            </a:r>
          </a:p>
        </p:txBody>
      </p:sp>
      <p:sp>
        <p:nvSpPr>
          <p:cNvPr id="3" name="Content Placeholder 2">
            <a:extLst>
              <a:ext uri="{FF2B5EF4-FFF2-40B4-BE49-F238E27FC236}">
                <a16:creationId xmlns:a16="http://schemas.microsoft.com/office/drawing/2014/main" id="{4726B803-F6F3-A34F-B09C-F69524504392}"/>
              </a:ext>
            </a:extLst>
          </p:cNvPr>
          <p:cNvSpPr>
            <a:spLocks noGrp="1"/>
          </p:cNvSpPr>
          <p:nvPr>
            <p:ph idx="1"/>
          </p:nvPr>
        </p:nvSpPr>
        <p:spPr/>
        <p:txBody>
          <a:bodyPr>
            <a:normAutofit/>
          </a:bodyPr>
          <a:lstStyle/>
          <a:p>
            <a:r>
              <a:rPr lang="en-US" dirty="0" err="1"/>
              <a:t>Arkisto</a:t>
            </a:r>
            <a:r>
              <a:rPr lang="en-US" dirty="0"/>
              <a:t> – </a:t>
            </a:r>
            <a:r>
              <a:rPr lang="en-US" dirty="0">
                <a:hlinkClick r:id="rId3"/>
              </a:rPr>
              <a:t>https://</a:t>
            </a:r>
            <a:r>
              <a:rPr lang="en-US" dirty="0" err="1">
                <a:hlinkClick r:id="rId3"/>
              </a:rPr>
              <a:t>arkisto-platform.github.io</a:t>
            </a:r>
            <a:r>
              <a:rPr lang="en-US" dirty="0">
                <a:hlinkClick r:id="rId3"/>
              </a:rPr>
              <a:t>/</a:t>
            </a:r>
            <a:endParaRPr lang="en-US" dirty="0"/>
          </a:p>
          <a:p>
            <a:r>
              <a:rPr lang="en-US" dirty="0"/>
              <a:t>OCFL – </a:t>
            </a:r>
            <a:r>
              <a:rPr lang="en-US" dirty="0">
                <a:hlinkClick r:id="rId4"/>
              </a:rPr>
              <a:t>https://</a:t>
            </a:r>
            <a:r>
              <a:rPr lang="en-US" dirty="0" err="1">
                <a:hlinkClick r:id="rId4"/>
              </a:rPr>
              <a:t>ocfl.io</a:t>
            </a:r>
            <a:r>
              <a:rPr lang="en-US" dirty="0">
                <a:hlinkClick r:id="rId4"/>
              </a:rPr>
              <a:t>/</a:t>
            </a:r>
            <a:endParaRPr lang="en-US" dirty="0"/>
          </a:p>
          <a:p>
            <a:r>
              <a:rPr lang="en-US" dirty="0"/>
              <a:t>RO-Crate –  </a:t>
            </a:r>
            <a:r>
              <a:rPr lang="en-US" dirty="0">
                <a:hlinkClick r:id="rId5"/>
              </a:rPr>
              <a:t>https://researchobject.github.io/ro-crate/</a:t>
            </a:r>
            <a:r>
              <a:rPr lang="en-US" dirty="0"/>
              <a:t> </a:t>
            </a:r>
          </a:p>
          <a:p>
            <a:r>
              <a:rPr lang="en-US" dirty="0" err="1"/>
              <a:t>Describo</a:t>
            </a:r>
            <a:r>
              <a:rPr lang="en-US" dirty="0"/>
              <a:t> – </a:t>
            </a:r>
            <a:r>
              <a:rPr lang="en-AU" dirty="0">
                <a:hlinkClick r:id="rId6"/>
              </a:rPr>
              <a:t>https://</a:t>
            </a:r>
            <a:r>
              <a:rPr lang="en-AU" dirty="0" err="1">
                <a:hlinkClick r:id="rId6"/>
              </a:rPr>
              <a:t>uts-eresearch.github.io</a:t>
            </a:r>
            <a:r>
              <a:rPr lang="en-AU" dirty="0">
                <a:hlinkClick r:id="rId6"/>
              </a:rPr>
              <a:t>/</a:t>
            </a:r>
            <a:r>
              <a:rPr lang="en-AU" dirty="0" err="1">
                <a:hlinkClick r:id="rId6"/>
              </a:rPr>
              <a:t>describo</a:t>
            </a:r>
            <a:r>
              <a:rPr lang="en-AU" dirty="0">
                <a:hlinkClick r:id="rId6"/>
              </a:rPr>
              <a:t>/</a:t>
            </a:r>
            <a:endParaRPr lang="en-US" dirty="0"/>
          </a:p>
          <a:p>
            <a:r>
              <a:rPr lang="en-US" dirty="0"/>
              <a:t>Modern PARADISEC – </a:t>
            </a:r>
            <a:r>
              <a:rPr lang="en-US" dirty="0">
                <a:hlinkClick r:id="rId7"/>
              </a:rPr>
              <a:t>http://</a:t>
            </a:r>
            <a:r>
              <a:rPr lang="en-US" dirty="0" err="1">
                <a:hlinkClick r:id="rId7"/>
              </a:rPr>
              <a:t>mod.paradisec.org.au</a:t>
            </a:r>
            <a:r>
              <a:rPr lang="en-US" dirty="0">
                <a:hlinkClick r:id="rId7"/>
              </a:rPr>
              <a:t>/</a:t>
            </a:r>
            <a:endParaRPr lang="en-US" dirty="0"/>
          </a:p>
          <a:p>
            <a:r>
              <a:rPr lang="en-US" dirty="0"/>
              <a:t>Oni - </a:t>
            </a:r>
            <a:r>
              <a:rPr lang="en-US" dirty="0">
                <a:hlinkClick r:id="rId8"/>
              </a:rPr>
              <a:t>https://github.com/UTS-eResearch/oni-express/</a:t>
            </a:r>
          </a:p>
          <a:p>
            <a:pPr marL="0" indent="0">
              <a:buNone/>
            </a:pPr>
            <a:r>
              <a:rPr lang="en-US" dirty="0"/>
              <a:t>Thanks to Dr Peter Sefton, Dr Alana Piper and Dr Marco La Rosa</a:t>
            </a:r>
          </a:p>
          <a:p>
            <a:pPr marL="0" indent="0">
              <a:buNone/>
            </a:pPr>
            <a:r>
              <a:rPr lang="en-US" dirty="0">
                <a:hlinkClick r:id="rId9"/>
              </a:rPr>
              <a:t>Michael.Lynch@uts.edu.au</a:t>
            </a:r>
            <a:r>
              <a:rPr lang="en-US" dirty="0"/>
              <a:t> / </a:t>
            </a:r>
            <a:r>
              <a:rPr lang="en-US" dirty="0">
                <a:hlinkClick r:id="rId10"/>
              </a:rPr>
              <a:t>@</a:t>
            </a:r>
            <a:r>
              <a:rPr lang="en-US" dirty="0" err="1">
                <a:hlinkClick r:id="rId10"/>
              </a:rPr>
              <a:t>mikelynch@aus.social</a:t>
            </a:r>
            <a:endParaRPr lang="en-US" dirty="0"/>
          </a:p>
          <a:p>
            <a:pPr marL="0" indent="0">
              <a:buNone/>
            </a:pPr>
            <a:endParaRPr lang="en-US" dirty="0"/>
          </a:p>
        </p:txBody>
      </p:sp>
    </p:spTree>
    <p:extLst>
      <p:ext uri="{BB962C8B-B14F-4D97-AF65-F5344CB8AC3E}">
        <p14:creationId xmlns:p14="http://schemas.microsoft.com/office/powerpoint/2010/main" val="375193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594B-734B-974E-8BE6-D1B7D89DE789}"/>
              </a:ext>
            </a:extLst>
          </p:cNvPr>
          <p:cNvSpPr>
            <a:spLocks noGrp="1"/>
          </p:cNvSpPr>
          <p:nvPr>
            <p:ph type="title"/>
          </p:nvPr>
        </p:nvSpPr>
        <p:spPr/>
        <p:txBody>
          <a:bodyPr/>
          <a:lstStyle/>
          <a:p>
            <a:r>
              <a:rPr lang="en-US" dirty="0"/>
              <a:t>Sustainable research data preservation</a:t>
            </a:r>
          </a:p>
        </p:txBody>
      </p:sp>
      <p:sp>
        <p:nvSpPr>
          <p:cNvPr id="3" name="Content Placeholder 2">
            <a:extLst>
              <a:ext uri="{FF2B5EF4-FFF2-40B4-BE49-F238E27FC236}">
                <a16:creationId xmlns:a16="http://schemas.microsoft.com/office/drawing/2014/main" id="{4EC0AE8E-A16B-2B4A-B6C9-5FF3F5F514AF}"/>
              </a:ext>
            </a:extLst>
          </p:cNvPr>
          <p:cNvSpPr>
            <a:spLocks noGrp="1"/>
          </p:cNvSpPr>
          <p:nvPr>
            <p:ph idx="1"/>
          </p:nvPr>
        </p:nvSpPr>
        <p:spPr/>
        <p:txBody>
          <a:bodyPr/>
          <a:lstStyle/>
          <a:p>
            <a:pPr marL="0" indent="0">
              <a:buNone/>
            </a:pPr>
            <a:r>
              <a:rPr lang="en-US" dirty="0"/>
              <a:t>Researchers:</a:t>
            </a:r>
          </a:p>
          <a:p>
            <a:r>
              <a:rPr lang="en-US" dirty="0"/>
              <a:t>Produce lots* of data</a:t>
            </a:r>
          </a:p>
          <a:p>
            <a:r>
              <a:rPr lang="en-US" dirty="0"/>
              <a:t>Don’t want to describe it</a:t>
            </a:r>
          </a:p>
          <a:p>
            <a:endParaRPr lang="en-US" dirty="0"/>
          </a:p>
          <a:p>
            <a:pPr marL="0" indent="0">
              <a:buNone/>
            </a:pPr>
            <a:r>
              <a:rPr lang="en-US" dirty="0"/>
              <a:t>Support staff:</a:t>
            </a:r>
          </a:p>
          <a:p>
            <a:r>
              <a:rPr lang="en-US" dirty="0"/>
              <a:t>Want to help, but there aren’t enough of us</a:t>
            </a:r>
          </a:p>
          <a:p>
            <a:r>
              <a:rPr lang="en-US" dirty="0"/>
              <a:t>Need to maintain all this data</a:t>
            </a:r>
          </a:p>
        </p:txBody>
      </p:sp>
      <p:pic>
        <p:nvPicPr>
          <p:cNvPr id="5" name="Graphic 4">
            <a:extLst>
              <a:ext uri="{FF2B5EF4-FFF2-40B4-BE49-F238E27FC236}">
                <a16:creationId xmlns:a16="http://schemas.microsoft.com/office/drawing/2014/main" id="{7D27570E-9AEE-CA43-B7AD-94E34CB8F18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61660" y="365125"/>
            <a:ext cx="5692140" cy="5692140"/>
          </a:xfrm>
          <a:prstGeom prst="rect">
            <a:avLst/>
          </a:prstGeom>
        </p:spPr>
      </p:pic>
    </p:spTree>
    <p:extLst>
      <p:ext uri="{BB962C8B-B14F-4D97-AF65-F5344CB8AC3E}">
        <p14:creationId xmlns:p14="http://schemas.microsoft.com/office/powerpoint/2010/main" val="2115079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5A5BF-46B3-1544-AB0F-055F40B1205D}"/>
              </a:ext>
            </a:extLst>
          </p:cNvPr>
          <p:cNvSpPr>
            <a:spLocks noGrp="1"/>
          </p:cNvSpPr>
          <p:nvPr>
            <p:ph type="title"/>
          </p:nvPr>
        </p:nvSpPr>
        <p:spPr/>
        <p:txBody>
          <a:bodyPr/>
          <a:lstStyle/>
          <a:p>
            <a:r>
              <a:rPr lang="en-US" dirty="0"/>
              <a:t>Data Repositories</a:t>
            </a:r>
          </a:p>
        </p:txBody>
      </p:sp>
      <p:sp>
        <p:nvSpPr>
          <p:cNvPr id="3" name="Content Placeholder 2">
            <a:extLst>
              <a:ext uri="{FF2B5EF4-FFF2-40B4-BE49-F238E27FC236}">
                <a16:creationId xmlns:a16="http://schemas.microsoft.com/office/drawing/2014/main" id="{9C29AA3C-F0F7-AE4A-B0E3-FDA3F7E41EE8}"/>
              </a:ext>
            </a:extLst>
          </p:cNvPr>
          <p:cNvSpPr>
            <a:spLocks noGrp="1"/>
          </p:cNvSpPr>
          <p:nvPr>
            <p:ph idx="1"/>
          </p:nvPr>
        </p:nvSpPr>
        <p:spPr/>
        <p:txBody>
          <a:bodyPr/>
          <a:lstStyle/>
          <a:p>
            <a:r>
              <a:rPr lang="en-US" dirty="0"/>
              <a:t>Dedicated software for storing data</a:t>
            </a:r>
          </a:p>
          <a:p>
            <a:r>
              <a:rPr lang="en-US" dirty="0"/>
              <a:t>Discipline-specific: OMERO</a:t>
            </a:r>
          </a:p>
          <a:p>
            <a:r>
              <a:rPr lang="en-US" dirty="0"/>
              <a:t>All-purpose: Hydra, Fedora</a:t>
            </a:r>
          </a:p>
          <a:p>
            <a:r>
              <a:rPr lang="en-US" dirty="0"/>
              <a:t>Collect metadata to describe data</a:t>
            </a:r>
          </a:p>
          <a:p>
            <a:r>
              <a:rPr lang="en-US" dirty="0"/>
              <a:t>APIs for data in and out</a:t>
            </a:r>
          </a:p>
        </p:txBody>
      </p:sp>
      <p:pic>
        <p:nvPicPr>
          <p:cNvPr id="5" name="Content Placeholder 8">
            <a:extLst>
              <a:ext uri="{FF2B5EF4-FFF2-40B4-BE49-F238E27FC236}">
                <a16:creationId xmlns:a16="http://schemas.microsoft.com/office/drawing/2014/main" id="{B5ED3D82-ED82-314B-85C6-8366593C68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7447" y="2168515"/>
            <a:ext cx="3014038" cy="3014038"/>
          </a:xfrm>
          <a:prstGeom prst="rect">
            <a:avLst/>
          </a:prstGeom>
        </p:spPr>
      </p:pic>
    </p:spTree>
    <p:extLst>
      <p:ext uri="{BB962C8B-B14F-4D97-AF65-F5344CB8AC3E}">
        <p14:creationId xmlns:p14="http://schemas.microsoft.com/office/powerpoint/2010/main" val="291260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14">
            <a:extLst>
              <a:ext uri="{FF2B5EF4-FFF2-40B4-BE49-F238E27FC236}">
                <a16:creationId xmlns:a16="http://schemas.microsoft.com/office/drawing/2014/main" id="{C32BAAA1-7952-9A45-8986-B151F59CDE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1983" y="1543051"/>
            <a:ext cx="3639502" cy="3639502"/>
          </a:xfrm>
          <a:prstGeom prst="rect">
            <a:avLst/>
          </a:prstGeom>
        </p:spPr>
      </p:pic>
      <p:sp>
        <p:nvSpPr>
          <p:cNvPr id="2" name="Title 1">
            <a:extLst>
              <a:ext uri="{FF2B5EF4-FFF2-40B4-BE49-F238E27FC236}">
                <a16:creationId xmlns:a16="http://schemas.microsoft.com/office/drawing/2014/main" id="{8735A5BF-46B3-1544-AB0F-055F40B1205D}"/>
              </a:ext>
            </a:extLst>
          </p:cNvPr>
          <p:cNvSpPr>
            <a:spLocks noGrp="1"/>
          </p:cNvSpPr>
          <p:nvPr>
            <p:ph type="title"/>
          </p:nvPr>
        </p:nvSpPr>
        <p:spPr/>
        <p:txBody>
          <a:bodyPr/>
          <a:lstStyle/>
          <a:p>
            <a:r>
              <a:rPr lang="en-US" dirty="0"/>
              <a:t>Data Repositories</a:t>
            </a:r>
          </a:p>
        </p:txBody>
      </p:sp>
      <p:sp>
        <p:nvSpPr>
          <p:cNvPr id="3" name="Content Placeholder 2">
            <a:extLst>
              <a:ext uri="{FF2B5EF4-FFF2-40B4-BE49-F238E27FC236}">
                <a16:creationId xmlns:a16="http://schemas.microsoft.com/office/drawing/2014/main" id="{9C29AA3C-F0F7-AE4A-B0E3-FDA3F7E41EE8}"/>
              </a:ext>
            </a:extLst>
          </p:cNvPr>
          <p:cNvSpPr>
            <a:spLocks noGrp="1"/>
          </p:cNvSpPr>
          <p:nvPr>
            <p:ph idx="1"/>
          </p:nvPr>
        </p:nvSpPr>
        <p:spPr/>
        <p:txBody>
          <a:bodyPr/>
          <a:lstStyle/>
          <a:p>
            <a:r>
              <a:rPr lang="en-US" dirty="0"/>
              <a:t>Maintenance</a:t>
            </a:r>
          </a:p>
          <a:p>
            <a:r>
              <a:rPr lang="en-US" dirty="0"/>
              <a:t>Scalability</a:t>
            </a:r>
          </a:p>
          <a:p>
            <a:r>
              <a:rPr lang="en-US" dirty="0"/>
              <a:t>Sideload the big stuff – but then…</a:t>
            </a:r>
          </a:p>
          <a:p>
            <a:pPr marL="0" indent="0">
              <a:buNone/>
            </a:pPr>
            <a:endParaRPr lang="en-US" dirty="0"/>
          </a:p>
        </p:txBody>
      </p:sp>
    </p:spTree>
    <p:extLst>
      <p:ext uri="{BB962C8B-B14F-4D97-AF65-F5344CB8AC3E}">
        <p14:creationId xmlns:p14="http://schemas.microsoft.com/office/powerpoint/2010/main" val="56766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5606C-BC4E-B24F-89DB-59F1B3383D3D}"/>
              </a:ext>
            </a:extLst>
          </p:cNvPr>
          <p:cNvSpPr>
            <a:spLocks noGrp="1"/>
          </p:cNvSpPr>
          <p:nvPr>
            <p:ph type="title"/>
          </p:nvPr>
        </p:nvSpPr>
        <p:spPr/>
        <p:txBody>
          <a:bodyPr/>
          <a:lstStyle/>
          <a:p>
            <a:r>
              <a:rPr lang="en-US" dirty="0"/>
              <a:t>Files</a:t>
            </a:r>
          </a:p>
        </p:txBody>
      </p:sp>
      <p:sp>
        <p:nvSpPr>
          <p:cNvPr id="3" name="Content Placeholder 2">
            <a:extLst>
              <a:ext uri="{FF2B5EF4-FFF2-40B4-BE49-F238E27FC236}">
                <a16:creationId xmlns:a16="http://schemas.microsoft.com/office/drawing/2014/main" id="{1551E255-27DA-F245-B747-5ABC4A51D5C5}"/>
              </a:ext>
            </a:extLst>
          </p:cNvPr>
          <p:cNvSpPr>
            <a:spLocks noGrp="1"/>
          </p:cNvSpPr>
          <p:nvPr>
            <p:ph idx="1"/>
          </p:nvPr>
        </p:nvSpPr>
        <p:spPr/>
        <p:txBody>
          <a:bodyPr/>
          <a:lstStyle/>
          <a:p>
            <a:r>
              <a:rPr lang="en-US" dirty="0"/>
              <a:t>Decades of history</a:t>
            </a:r>
          </a:p>
          <a:p>
            <a:r>
              <a:rPr lang="en-US" dirty="0"/>
              <a:t>Standards</a:t>
            </a:r>
          </a:p>
          <a:p>
            <a:r>
              <a:rPr lang="en-US" dirty="0"/>
              <a:t>Fast</a:t>
            </a:r>
          </a:p>
          <a:p>
            <a:r>
              <a:rPr lang="en-US" dirty="0"/>
              <a:t>Scalable</a:t>
            </a:r>
          </a:p>
          <a:p>
            <a:r>
              <a:rPr lang="en-US" dirty="0"/>
              <a:t>No sideloading</a:t>
            </a:r>
          </a:p>
          <a:p>
            <a:endParaRPr lang="en-US" dirty="0"/>
          </a:p>
        </p:txBody>
      </p:sp>
      <p:pic>
        <p:nvPicPr>
          <p:cNvPr id="5" name="Graphic 4">
            <a:extLst>
              <a:ext uri="{FF2B5EF4-FFF2-40B4-BE49-F238E27FC236}">
                <a16:creationId xmlns:a16="http://schemas.microsoft.com/office/drawing/2014/main" id="{B4C62C14-3C04-0641-B04C-87335CE5E3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6170" y="1565910"/>
            <a:ext cx="2891790" cy="2891790"/>
          </a:xfrm>
          <a:prstGeom prst="rect">
            <a:avLst/>
          </a:prstGeom>
        </p:spPr>
      </p:pic>
    </p:spTree>
    <p:extLst>
      <p:ext uri="{BB962C8B-B14F-4D97-AF65-F5344CB8AC3E}">
        <p14:creationId xmlns:p14="http://schemas.microsoft.com/office/powerpoint/2010/main" val="265440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38D7-4372-FB41-A9CA-92C90E685AB8}"/>
              </a:ext>
            </a:extLst>
          </p:cNvPr>
          <p:cNvSpPr>
            <a:spLocks noGrp="1"/>
          </p:cNvSpPr>
          <p:nvPr>
            <p:ph type="title"/>
          </p:nvPr>
        </p:nvSpPr>
        <p:spPr/>
        <p:txBody>
          <a:bodyPr/>
          <a:lstStyle/>
          <a:p>
            <a:r>
              <a:rPr lang="en-US" dirty="0"/>
              <a:t>Legacy collections</a:t>
            </a:r>
          </a:p>
        </p:txBody>
      </p:sp>
      <p:sp>
        <p:nvSpPr>
          <p:cNvPr id="3" name="Content Placeholder 2">
            <a:extLst>
              <a:ext uri="{FF2B5EF4-FFF2-40B4-BE49-F238E27FC236}">
                <a16:creationId xmlns:a16="http://schemas.microsoft.com/office/drawing/2014/main" id="{26DC98E0-6235-D34A-8C22-7C91AA6F1303}"/>
              </a:ext>
            </a:extLst>
          </p:cNvPr>
          <p:cNvSpPr>
            <a:spLocks noGrp="1"/>
          </p:cNvSpPr>
          <p:nvPr>
            <p:ph idx="1"/>
          </p:nvPr>
        </p:nvSpPr>
        <p:spPr/>
        <p:txBody>
          <a:bodyPr/>
          <a:lstStyle/>
          <a:p>
            <a:r>
              <a:rPr lang="en-US" dirty="0"/>
              <a:t>Single-purpose / project / discipline</a:t>
            </a:r>
          </a:p>
          <a:p>
            <a:r>
              <a:rPr lang="en-US" dirty="0"/>
              <a:t>Bespoke website / database</a:t>
            </a:r>
          </a:p>
          <a:p>
            <a:r>
              <a:rPr lang="en-US" dirty="0"/>
              <a:t>Eventually, the project finishes and people move on</a:t>
            </a:r>
          </a:p>
          <a:p>
            <a:r>
              <a:rPr lang="en-US" dirty="0"/>
              <a:t>Just another badly-patched server</a:t>
            </a:r>
          </a:p>
          <a:p>
            <a:endParaRPr lang="en-US" dirty="0"/>
          </a:p>
        </p:txBody>
      </p:sp>
      <p:pic>
        <p:nvPicPr>
          <p:cNvPr id="5" name="Graphic 4">
            <a:extLst>
              <a:ext uri="{FF2B5EF4-FFF2-40B4-BE49-F238E27FC236}">
                <a16:creationId xmlns:a16="http://schemas.microsoft.com/office/drawing/2014/main" id="{45BC22DF-891F-E04D-A070-C3CC25C7DC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64971" y="4041140"/>
            <a:ext cx="2270760" cy="2270760"/>
          </a:xfrm>
          <a:prstGeom prst="rect">
            <a:avLst/>
          </a:prstGeom>
        </p:spPr>
      </p:pic>
      <p:pic>
        <p:nvPicPr>
          <p:cNvPr id="7" name="Graphic 6">
            <a:extLst>
              <a:ext uri="{FF2B5EF4-FFF2-40B4-BE49-F238E27FC236}">
                <a16:creationId xmlns:a16="http://schemas.microsoft.com/office/drawing/2014/main" id="{34395C38-3A09-394B-8B9B-1FA98B6C9C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87640" y="3830162"/>
            <a:ext cx="2414270" cy="2414270"/>
          </a:xfrm>
          <a:prstGeom prst="rect">
            <a:avLst/>
          </a:prstGeom>
        </p:spPr>
      </p:pic>
    </p:spTree>
    <p:extLst>
      <p:ext uri="{BB962C8B-B14F-4D97-AF65-F5344CB8AC3E}">
        <p14:creationId xmlns:p14="http://schemas.microsoft.com/office/powerpoint/2010/main" val="362349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81A6A-0257-4E40-88CD-8ECD1E9FB497}"/>
              </a:ext>
            </a:extLst>
          </p:cNvPr>
          <p:cNvSpPr>
            <a:spLocks noGrp="1"/>
          </p:cNvSpPr>
          <p:nvPr>
            <p:ph type="title"/>
          </p:nvPr>
        </p:nvSpPr>
        <p:spPr/>
        <p:txBody>
          <a:bodyPr/>
          <a:lstStyle/>
          <a:p>
            <a:r>
              <a:rPr lang="en-US" dirty="0" err="1"/>
              <a:t>Arkisto</a:t>
            </a:r>
            <a:endParaRPr lang="en-US" dirty="0"/>
          </a:p>
        </p:txBody>
      </p:sp>
      <p:sp>
        <p:nvSpPr>
          <p:cNvPr id="3" name="Content Placeholder 2">
            <a:extLst>
              <a:ext uri="{FF2B5EF4-FFF2-40B4-BE49-F238E27FC236}">
                <a16:creationId xmlns:a16="http://schemas.microsoft.com/office/drawing/2014/main" id="{1C1660E6-81B3-3743-8160-82E969E8908F}"/>
              </a:ext>
            </a:extLst>
          </p:cNvPr>
          <p:cNvSpPr>
            <a:spLocks noGrp="1"/>
          </p:cNvSpPr>
          <p:nvPr>
            <p:ph idx="1"/>
          </p:nvPr>
        </p:nvSpPr>
        <p:spPr/>
        <p:txBody>
          <a:bodyPr/>
          <a:lstStyle/>
          <a:p>
            <a:r>
              <a:rPr lang="en-US" dirty="0"/>
              <a:t>Finnish for “archive” – we needed a name for a grant</a:t>
            </a:r>
          </a:p>
          <a:p>
            <a:r>
              <a:rPr lang="en-US" dirty="0"/>
              <a:t>Standards for storage-centered repositories with metadata</a:t>
            </a:r>
          </a:p>
          <a:p>
            <a:r>
              <a:rPr lang="en-US" dirty="0"/>
              <a:t>Development philosophy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41501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389FB-68C0-C248-B3FC-78A0781EC4AC}"/>
              </a:ext>
            </a:extLst>
          </p:cNvPr>
          <p:cNvSpPr>
            <a:spLocks noGrp="1"/>
          </p:cNvSpPr>
          <p:nvPr>
            <p:ph type="title"/>
          </p:nvPr>
        </p:nvSpPr>
        <p:spPr/>
        <p:txBody>
          <a:bodyPr/>
          <a:lstStyle/>
          <a:p>
            <a:r>
              <a:rPr lang="en-US" dirty="0"/>
              <a:t>Philosophy</a:t>
            </a:r>
          </a:p>
        </p:txBody>
      </p:sp>
      <p:sp>
        <p:nvSpPr>
          <p:cNvPr id="3" name="Content Placeholder 2">
            <a:extLst>
              <a:ext uri="{FF2B5EF4-FFF2-40B4-BE49-F238E27FC236}">
                <a16:creationId xmlns:a16="http://schemas.microsoft.com/office/drawing/2014/main" id="{07F7B0EE-68E3-A648-8D0C-3D4420664EBE}"/>
              </a:ext>
            </a:extLst>
          </p:cNvPr>
          <p:cNvSpPr>
            <a:spLocks noGrp="1"/>
          </p:cNvSpPr>
          <p:nvPr>
            <p:ph idx="1"/>
          </p:nvPr>
        </p:nvSpPr>
        <p:spPr/>
        <p:txBody>
          <a:bodyPr/>
          <a:lstStyle/>
          <a:p>
            <a:r>
              <a:rPr lang="en-US" dirty="0"/>
              <a:t>Data == source of truth</a:t>
            </a:r>
          </a:p>
          <a:p>
            <a:r>
              <a:rPr lang="en-US" dirty="0" err="1"/>
              <a:t>Devops</a:t>
            </a:r>
            <a:r>
              <a:rPr lang="en-US" dirty="0"/>
              <a:t> approach to indexes and other secondary artefacts</a:t>
            </a:r>
          </a:p>
          <a:p>
            <a:r>
              <a:rPr lang="en-US" dirty="0"/>
              <a:t>No monoliths: components which do one thing</a:t>
            </a:r>
          </a:p>
          <a:p>
            <a:r>
              <a:rPr lang="en-US" dirty="0"/>
              <a:t>Incremental development</a:t>
            </a:r>
          </a:p>
          <a:p>
            <a:r>
              <a:rPr lang="en-US" dirty="0"/>
              <a:t>No preferred language or software stack</a:t>
            </a:r>
          </a:p>
        </p:txBody>
      </p:sp>
    </p:spTree>
    <p:extLst>
      <p:ext uri="{BB962C8B-B14F-4D97-AF65-F5344CB8AC3E}">
        <p14:creationId xmlns:p14="http://schemas.microsoft.com/office/powerpoint/2010/main" val="3990822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3375</TotalTime>
  <Words>4355</Words>
  <Application>Microsoft Macintosh PowerPoint</Application>
  <PresentationFormat>Widescreen</PresentationFormat>
  <Paragraphs>278</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Arkisto: an open-source, standards based framework for digital preservation</vt:lpstr>
      <vt:lpstr>Introduction</vt:lpstr>
      <vt:lpstr>Sustainable research data preservation</vt:lpstr>
      <vt:lpstr>Data Repositories</vt:lpstr>
      <vt:lpstr>Data Repositories</vt:lpstr>
      <vt:lpstr>Files</vt:lpstr>
      <vt:lpstr>Legacy collections</vt:lpstr>
      <vt:lpstr>Arkisto</vt:lpstr>
      <vt:lpstr>Philosophy</vt:lpstr>
      <vt:lpstr>Standards</vt:lpstr>
      <vt:lpstr>An RO-Crate</vt:lpstr>
      <vt:lpstr>JSON-LD</vt:lpstr>
      <vt:lpstr>Schema.org</vt:lpstr>
      <vt:lpstr>An OCFL repository</vt:lpstr>
      <vt:lpstr>Versioning</vt:lpstr>
      <vt:lpstr>Interlude: who is this for?</vt:lpstr>
      <vt:lpstr>Crating data</vt:lpstr>
      <vt:lpstr>Ingesting OCFL</vt:lpstr>
      <vt:lpstr>Oni: discoverable OCFL</vt:lpstr>
      <vt:lpstr>Oni</vt:lpstr>
      <vt:lpstr>Oni - components</vt:lpstr>
      <vt:lpstr>Oni - Indexing</vt:lpstr>
      <vt:lpstr>Criminal Characters</vt:lpstr>
      <vt:lpstr>PARADISEC</vt:lpstr>
      <vt:lpstr>Future developments</vt:lpstr>
      <vt:lpstr>Links and 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Lynch</dc:creator>
  <cp:lastModifiedBy>Michael Lynch</cp:lastModifiedBy>
  <cp:revision>90</cp:revision>
  <dcterms:created xsi:type="dcterms:W3CDTF">2019-09-04T03:32:08Z</dcterms:created>
  <dcterms:modified xsi:type="dcterms:W3CDTF">2021-01-23T01:53:51Z</dcterms:modified>
</cp:coreProperties>
</file>